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95" r:id="rId2"/>
    <p:sldId id="29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8" r:id="rId13"/>
    <p:sldId id="267" r:id="rId14"/>
    <p:sldId id="297" r:id="rId15"/>
    <p:sldId id="268" r:id="rId16"/>
    <p:sldId id="269" r:id="rId17"/>
    <p:sldId id="270" r:id="rId18"/>
    <p:sldId id="271" r:id="rId19"/>
    <p:sldId id="272" r:id="rId20"/>
    <p:sldId id="273" r:id="rId21"/>
    <p:sldId id="300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99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02" r:id="rId40"/>
    <p:sldId id="292" r:id="rId41"/>
    <p:sldId id="293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verlock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EqrKeNCqDy1ZR2cIx5vYoOnB+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275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576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890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47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1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84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276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68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112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0717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04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04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38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004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660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771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88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494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789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072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36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3525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43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401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669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259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765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355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04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908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6469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543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de-DE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(quality and quantity) - As a topic linked to soil, </a:t>
            </a:r>
            <a:br>
              <a:rPr lang="de-DE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 as SES</a:t>
            </a:r>
            <a:endParaRPr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000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12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8176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3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00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02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257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72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15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sdac.jrc.ec.europa.e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79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"/>
          <p:cNvSpPr txBox="1">
            <a:spLocks/>
          </p:cNvSpPr>
          <p:nvPr/>
        </p:nvSpPr>
        <p:spPr>
          <a:xfrm>
            <a:off x="0" y="4992096"/>
            <a:ext cx="3805382" cy="1865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r>
              <a:rPr lang="it-IT" sz="2000" b="1" dirty="0" smtClean="0">
                <a:solidFill>
                  <a:schemeClr val="tx1"/>
                </a:solidFill>
              </a:rPr>
              <a:t>Dipartimento programmazione,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r>
              <a:rPr lang="it-IT" sz="2000" b="1" dirty="0" smtClean="0">
                <a:solidFill>
                  <a:schemeClr val="tx1"/>
                </a:solidFill>
              </a:rPr>
              <a:t>risorse idriche e territorio</a:t>
            </a:r>
            <a:endParaRPr lang="it-IT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r>
              <a:rPr lang="it-IT" sz="2000" b="1" dirty="0" smtClean="0">
                <a:solidFill>
                  <a:schemeClr val="tx1"/>
                </a:solidFill>
              </a:rPr>
              <a:t>Assessorato opere pubbliche,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r>
              <a:rPr lang="it-IT" sz="2000" b="1" dirty="0" smtClean="0">
                <a:solidFill>
                  <a:schemeClr val="tx1"/>
                </a:solidFill>
              </a:rPr>
              <a:t>territorio e ambiente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it-IT" sz="2000" b="1" dirty="0" err="1" smtClean="0">
                <a:solidFill>
                  <a:schemeClr val="tx1"/>
                </a:solidFill>
              </a:rPr>
              <a:t>Geol</a:t>
            </a:r>
            <a:r>
              <a:rPr lang="it-IT" sz="2000" b="1" dirty="0" smtClean="0">
                <a:solidFill>
                  <a:schemeClr val="tx1"/>
                </a:solidFill>
              </a:rPr>
              <a:t>. Evelyne Navillod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Font typeface="Arial"/>
              <a:buNone/>
            </a:pPr>
            <a:endParaRPr lang="it-IT" sz="2000" dirty="0"/>
          </a:p>
        </p:txBody>
      </p:sp>
      <p:sp>
        <p:nvSpPr>
          <p:cNvPr id="4" name="Google Shape;87;p1"/>
          <p:cNvSpPr txBox="1">
            <a:spLocks/>
          </p:cNvSpPr>
          <p:nvPr/>
        </p:nvSpPr>
        <p:spPr>
          <a:xfrm>
            <a:off x="32328" y="0"/>
            <a:ext cx="12159672" cy="831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it-IT" b="1" dirty="0" smtClean="0">
                <a:solidFill>
                  <a:schemeClr val="tx1"/>
                </a:solidFill>
              </a:rPr>
              <a:t>Lo stato della conoscenza del suolo in Valle d’Aosta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Google Shape;86;p1" descr="https://lh7-qw.googleusercontent.com/slidesz/AGV_vUfLuiTCzTl98gcnYPC0lPcyani8EB2pCJrSpyBMZmM0CV03NMJVXo1i-WiffBlk5StRovHTGBcy1AEpI6kaBp6_Fwqxrsdn0Ln-apV40_dUXwZkXKzXiaCdSjQmfpQ03btLJZMm8FXzpEuS8mH_Z2yEOU1KKUmlB9ApJDw7zxcP05MbDjqSeA=nw?key=_fqWbzXO-XA27W_jwR77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3418" y="5925048"/>
            <a:ext cx="609600" cy="82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214" y="5925048"/>
            <a:ext cx="5422786" cy="932952"/>
          </a:xfrm>
          <a:prstGeom prst="rect">
            <a:avLst/>
          </a:prstGeom>
        </p:spPr>
      </p:pic>
      <p:pic>
        <p:nvPicPr>
          <p:cNvPr id="8" name="Google Shape;85;p1" descr="https://lh7-qw.googleusercontent.com/slidesz/AGV_vUdRS_tHm5__dvwPs9zE2U_fs7Ot6k0Q_4SjFy-DV3tSdAdxHzFYnLQlL9o4oRxwr3ylFksQ9fZxzjTR7m6LN3RE6bq3jP2zMtsoFbFBKta3YrE0ck0oKojfWF52JWDwOof053LSX80wvDjyYEO5273MX61b3EnyilIrBMSLX2K44HkZ8w2stqk=nw?key=_fqWbzXO-XA27W_jwR77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6062" y="6065162"/>
            <a:ext cx="2370083" cy="79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5;p1" descr="https://lh7-qw.googleusercontent.com/slidesz/AGV_vUdRS_tHm5__dvwPs9zE2U_fs7Ot6k0Q_4SjFy-DV3tSdAdxHzFYnLQlL9o4oRxwr3ylFksQ9fZxzjTR7m6LN3RE6bq3jP2zMtsoFbFBKta3YrE0ck0oKojfWF52JWDwOof053LSX80wvDjyYEO5273MX61b3EnyilIrBMSLX2K44HkZ8w2stqk=nw?key=_fqWbzXO-XA27W_jwR77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1917" y="6065162"/>
            <a:ext cx="2370083" cy="792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3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304799" y="149403"/>
            <a:ext cx="11381874" cy="660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ARPA  e i Suoli</a:t>
            </a:r>
            <a:endParaRPr sz="36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Monitoraggio ambientale e caratterizzazione terre e rocce da scavo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Controllo metalli pesanti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 delle concentrazioni di metalli pesanti nel suolo e nell'ambiente rispetto ai limiti di contaminazione stabiliti dalla normativa vigente.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Prospettive future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Mappatura della concentrazione naturale di metalli pesanti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suoli, sedimenti fluviali e acque.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Migliorare la comprensione delle fonti di inquinamento naturali e antropogeniche.</a:t>
            </a:r>
            <a:endParaRPr dirty="0"/>
          </a:p>
        </p:txBody>
      </p:sp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8192" y="0"/>
            <a:ext cx="1343870" cy="131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/>
          <p:nvPr/>
        </p:nvSpPr>
        <p:spPr>
          <a:xfrm>
            <a:off x="192504" y="0"/>
            <a:ext cx="11117180" cy="59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Anni 2000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Università di Torino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 sui Suoli delle Piste da Sci 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collaborazione con le stazioni sciistiche della Valle d'Aosta.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Analisi della salute e qualità dei suoli nelle piste da sci per migliorare la costruzione e gestione delle aree sciistiche alpine a dimostrazione dell'importanza di un suolo sano per la gestione sostenibile dei territori montani.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Barni et al., 2007; Freppaz et al., 2002, 2013; 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Hudek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al., 2020; 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Schaber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al., 2022.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2225" y="5029856"/>
            <a:ext cx="1848047" cy="176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5695" y="5088833"/>
            <a:ext cx="1848047" cy="176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995"/>
            <a:ext cx="10355695" cy="68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/>
          <p:nvPr/>
        </p:nvSpPr>
        <p:spPr>
          <a:xfrm>
            <a:off x="200525" y="-86390"/>
            <a:ext cx="11293643" cy="82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Primi anni 2000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 su Pedogenesi e Interazioni Suolo-Vegetazione nel 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Parco Mont </a:t>
            </a:r>
            <a:r>
              <a:rPr lang="it-IT" sz="3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Avic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Collaborazione Parco Mont 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Avic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Università di Milano-Bicocca.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</a:t>
            </a:r>
            <a:r>
              <a:rPr lang="it-IT" sz="3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Interreg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III COGEVA-VAHSA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Conservazione e valorizzazione delle aree protette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 Valle d’Aosta e Alta Savoia.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DISAT - Università di Milano-Bicocca, sotto la supervisione di Franco 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Previtali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Pubblicazioni (D’Amico et al., 2008, 2012) che hanno reso il Parco Mont 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Avic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una delle aree più studiate della regione dal punto di vista pedologico.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6975" y="190500"/>
            <a:ext cx="1919287" cy="149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6975" y="190500"/>
            <a:ext cx="1919287" cy="149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78" y="0"/>
            <a:ext cx="9155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/>
          <p:nvPr/>
        </p:nvSpPr>
        <p:spPr>
          <a:xfrm>
            <a:off x="336885" y="0"/>
            <a:ext cx="11012904" cy="696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2005 - Giornata Mondiale del Suolo a Fontainemore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Organizzato dall'Università di Torino con il supporto 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 Dipartimento Agricoltura e 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Risorse Naturali della Valle d'Aosta.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Attività di sensibilizzazione: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Presentazione delle attività di educazione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ambientale condotte dall'Università 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collaborazione con: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Servizio Aree Protette della Valle d'Aosta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Scuole e associazioni ambientali.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3" descr="D:\jodel\Giornata Mondiale Sul Suolo\relazione 5 12 05\foto 5 12 05\DSC0289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4250" y="3350428"/>
            <a:ext cx="4680520" cy="35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 descr="D:\jodel\Giornata Mondiale Sul Suolo\relazione 5 12 05\foto 5 12 05\DSC029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1797" y="0"/>
            <a:ext cx="2695258" cy="37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/>
          <p:nvPr/>
        </p:nvSpPr>
        <p:spPr>
          <a:xfrm>
            <a:off x="136358" y="200526"/>
            <a:ext cx="5478379" cy="554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Dal 2005 al 2008: Rischi Pedo-Ambientali 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Collaborazione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Regione Autonoma Valle d’Aosta e Università di Torino, guidata da Ermanno Zanini (1945–2017).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Obiettivi 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Degrado del topsoil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fenomeni di erosione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Rischi idrogeologici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Alluvioni lampo, soliflusso, cicli di gelo-disgelo e i loro effetti sui suoli.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Vulnerabilità della sostanza organica del suolo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come agente di aggregazione e valutazione delle riserve di carbonio.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4" descr="https://lh7-qw.googleusercontent.com/slidesz/AGV_vUc8h6DUV_JlcncrYIZMRa40Zx3xDDvNLrIY0G6YgDsda8wXPnWq32kFcsAq2l0AakAAOy8Rgkr6d-dd0tvdVANWI5bke8CniEAPQ2W24KC1eThRIgAeEPzVaet1hitop3TNBNwc=nw?key=9KrpxJLdPIhAc7uDXXlp8LV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4632" y="280735"/>
            <a:ext cx="6567574" cy="49229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/>
          <p:nvPr/>
        </p:nvSpPr>
        <p:spPr>
          <a:xfrm>
            <a:off x="136358" y="5673444"/>
            <a:ext cx="116144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Produzione di </a:t>
            </a: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mappe tematiche e di rischio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inclusi studi dettagliati per aree come </a:t>
            </a: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Valtournenche, Verrayes, Nus, Saint-Marcel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 altre.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4737" y="2213557"/>
            <a:ext cx="1133475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256672" y="382894"/>
            <a:ext cx="11935327" cy="606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Dal 2010  studi sui suoli nei Siti LTER (Italian Long-term Ecosystem Research Network)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Università di Torino e ARPA VdA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Siti 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Torgnon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(Pintaldi et al., 2016)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Fontainemore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(Pintaldi et al., 2019)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Mont</a:t>
            </a: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Avic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(D’Amico et al., 2015; Mania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 al., 2016)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Effetti della crisi climatica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 suoli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criosfera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Aree deglacializzate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 d’Ayas (D’Amico et al., 2017)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Valle del Lys (D’Amico et al., 2014; Freppaz et al., 2021; Hudek et al., 2017)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 Ferret e Parco Nazionale del Gran Paradiso.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Pubblicazioni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D’Amico et al., 2014, 2015, 2017; Pintaldi et al., 2016, 2019; Freppaz et al., 2021)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5654" y="869782"/>
            <a:ext cx="6736346" cy="4427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/>
          <p:nvPr/>
        </p:nvSpPr>
        <p:spPr>
          <a:xfrm>
            <a:off x="176463" y="136357"/>
            <a:ext cx="6700587" cy="452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2012 Mappa dei suoli d’Italia</a:t>
            </a:r>
            <a:r>
              <a:rPr lang="it-IT" sz="2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(1:1.000.000)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Creata da IPLA, in collaborazione con le regioni Piemonte e Valle d’Aosta e il Ministero dell’Agricoltura e delle Foreste (Boni et al., 2012; Costantini et al., 2012) 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Mediante un’armonizzazione dei dati tra le differenti regioni italiane e disponibile online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https://esdac.jrc.ec.europa.eu/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content/carta-dei-suoli-ditalia-soil-map-italy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7284" y="0"/>
            <a:ext cx="4848569" cy="6736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/>
          <p:nvPr/>
        </p:nvSpPr>
        <p:spPr>
          <a:xfrm>
            <a:off x="142874" y="204937"/>
            <a:ext cx="11534775" cy="621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2015 Progetti Interreg sui Suoli Montani</a:t>
            </a:r>
            <a:endParaRPr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Interreg NAPEA</a:t>
            </a:r>
            <a: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Studi sull'impatto del rimodellamento del territorio sui suoli montani (Curtaz et al., 2015).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Progetti su suoli terrazzati (AlpTER e INTERRACED-NET)</a:t>
            </a:r>
            <a: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Revisione dei suoli terrazzati nel Sud Europa (Stanchi et al., 2012b) e capitoli di libri in italiano e inglese (Freppaz et al., 2008).</a:t>
            </a:r>
            <a:endParaRPr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Interreg III A-Alcotra project</a:t>
            </a: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Attività di ricerca – siti pilota per testare la fitodepurazione delle acque reflue provenienti dalla lavorazione dei latticini (Gorra et al.,2014)</a:t>
            </a:r>
            <a:endParaRPr/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0587" y="80963"/>
            <a:ext cx="3444330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7575" y="80963"/>
            <a:ext cx="857072" cy="829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780"/>
            <a:ext cx="9967206" cy="5920220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32084" y="320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dirty="0" smtClean="0">
                <a:solidFill>
                  <a:schemeClr val="accent6"/>
                </a:solidFill>
              </a:rPr>
              <a:t>Stato dell’arte 2025</a:t>
            </a:r>
            <a:r>
              <a:rPr lang="it-IT" dirty="0" smtClean="0"/>
              <a:t/>
            </a:r>
            <a:br>
              <a:rPr lang="it-IT" dirty="0" smtClean="0"/>
            </a:br>
            <a:endParaRPr dirty="0"/>
          </a:p>
        </p:txBody>
      </p:sp>
      <p:sp>
        <p:nvSpPr>
          <p:cNvPr id="3" name="Rettangolo 2"/>
          <p:cNvSpPr/>
          <p:nvPr/>
        </p:nvSpPr>
        <p:spPr>
          <a:xfrm>
            <a:off x="4544292" y="494809"/>
            <a:ext cx="7860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https://mappe.partout.it/pub/GeoNavSCT/?servizio=CartaDeiSuoli</a:t>
            </a:r>
          </a:p>
        </p:txBody>
      </p:sp>
    </p:spTree>
    <p:extLst>
      <p:ext uri="{BB962C8B-B14F-4D97-AF65-F5344CB8AC3E}">
        <p14:creationId xmlns:p14="http://schemas.microsoft.com/office/powerpoint/2010/main" val="6756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4693" y="1105652"/>
            <a:ext cx="8385328" cy="5752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/>
          <p:nvPr/>
        </p:nvSpPr>
        <p:spPr>
          <a:xfrm>
            <a:off x="344903" y="0"/>
            <a:ext cx="11855117" cy="654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2014: Mappatura della Vulnerabilità dei Suoli e Rischi Idrogeologici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Produzione di una carta di vulnerabilità del top soil</a:t>
            </a:r>
            <a:r>
              <a:rPr lang="it-IT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la prevenzione del rischio idrogeologico su scala regionale.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Mappa della vulnerabilità dei suoli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l’intera Valle d’Aosta.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Pubblicazioni scientifiche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sulla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vulnerabilità  ed erosione dei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suoli (Stanchi et al., 2012a,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2013, 2015).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Erosione da neve e valanghe</a:t>
            </a: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 su processi di erosione causati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neve e valanghe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(Ceaglio et al., 2017;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Freppaz et al., 2010;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Stanchi et al., 2014).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780"/>
            <a:ext cx="9967206" cy="5920220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0" y="-92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548135"/>
              </a:buClr>
              <a:buSzPts val="4400"/>
            </a:pPr>
            <a:r>
              <a:rPr lang="it-IT" b="1" dirty="0">
                <a:solidFill>
                  <a:srgbClr val="548135"/>
                </a:solidFill>
              </a:rPr>
              <a:t>2016 – 2020 Progetto Spazio Alpino Links4Soils</a:t>
            </a:r>
            <a:r>
              <a:rPr lang="it-IT" dirty="0" smtClean="0"/>
              <a:t/>
            </a:r>
            <a:br>
              <a:rPr lang="it-IT" dirty="0" smtClean="0"/>
            </a:br>
            <a:endParaRPr dirty="0"/>
          </a:p>
        </p:txBody>
      </p:sp>
      <p:sp>
        <p:nvSpPr>
          <p:cNvPr id="3" name="Rettangolo 2"/>
          <p:cNvSpPr/>
          <p:nvPr/>
        </p:nvSpPr>
        <p:spPr>
          <a:xfrm>
            <a:off x="32084" y="537670"/>
            <a:ext cx="7860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https://mappe.partout.it/pub/GeoNavSCT/?servizio=CartaDeiSuoli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999290" y="937780"/>
            <a:ext cx="201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691 profili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999290" y="1316327"/>
            <a:ext cx="201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Analisi chimico-fisiche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999290" y="1694874"/>
            <a:ext cx="2017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16 tipologie di suoli – pedogenesi e funzionale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999290" y="2504308"/>
            <a:ext cx="201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Classificazione WRB 2015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086792" y="3172202"/>
            <a:ext cx="2017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Carte derivate:</a:t>
            </a:r>
          </a:p>
          <a:p>
            <a:r>
              <a:rPr lang="it-IT" dirty="0" smtClean="0"/>
              <a:t>Carta degli stock di Carbonio organico</a:t>
            </a:r>
          </a:p>
          <a:p>
            <a:r>
              <a:rPr lang="it-IT" dirty="0" smtClean="0"/>
              <a:t>Carta di </a:t>
            </a:r>
            <a:r>
              <a:rPr lang="it-IT" dirty="0" err="1" smtClean="0"/>
              <a:t>erodibilità</a:t>
            </a:r>
            <a:r>
              <a:rPr lang="it-IT" dirty="0" smtClean="0"/>
              <a:t> del suolo – RUSLE 1997</a:t>
            </a:r>
          </a:p>
          <a:p>
            <a:r>
              <a:rPr lang="it-IT" dirty="0" smtClean="0"/>
              <a:t>Carta dell’erosione potenziale e dell’erosione in considerazione dei tipi di humus</a:t>
            </a:r>
          </a:p>
          <a:p>
            <a:r>
              <a:rPr lang="it-IT" dirty="0" smtClean="0"/>
              <a:t>Carta della vulnerabilità del suolo rispetto a </a:t>
            </a:r>
            <a:r>
              <a:rPr lang="it-IT" dirty="0" err="1" smtClean="0"/>
              <a:t>shallow</a:t>
            </a:r>
            <a:r>
              <a:rPr lang="it-IT" dirty="0" smtClean="0"/>
              <a:t> </a:t>
            </a:r>
            <a:r>
              <a:rPr lang="it-IT" dirty="0" err="1" smtClean="0"/>
              <a:t>landslide</a:t>
            </a:r>
            <a:endParaRPr lang="it-IT" dirty="0" smtClean="0"/>
          </a:p>
          <a:p>
            <a:r>
              <a:rPr lang="it-IT" dirty="0" smtClean="0"/>
              <a:t>Carta della capacità d’uso del suolo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324200" y="1090102"/>
            <a:ext cx="2160382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Schede dei tipi di suolo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13" y="4958628"/>
            <a:ext cx="5319593" cy="189937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24199" y="2088809"/>
            <a:ext cx="2400527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Grafici dei servizi </a:t>
            </a:r>
            <a:r>
              <a:rPr lang="it-IT" sz="2400" dirty="0" err="1" smtClean="0"/>
              <a:t>ecosistemici</a:t>
            </a:r>
            <a:endParaRPr lang="it-IT" sz="2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613" y="937780"/>
            <a:ext cx="4344477" cy="37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7150" y="0"/>
            <a:ext cx="12077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2016 – 2020 Progetto Spazio Alpino Links4Soils </a:t>
            </a:r>
            <a:b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3200" b="1" dirty="0">
                <a:solidFill>
                  <a:srgbClr val="A8D08C"/>
                </a:solidFill>
                <a:latin typeface="Calibri"/>
                <a:ea typeface="Calibri"/>
                <a:cs typeface="Calibri"/>
                <a:sym typeface="Calibri"/>
              </a:rPr>
              <a:t>https://www.alpine-space.eu/project/links4soils/</a:t>
            </a:r>
            <a:endParaRPr dirty="0"/>
          </a:p>
        </p:txBody>
      </p:sp>
      <p:sp>
        <p:nvSpPr>
          <p:cNvPr id="214" name="Google Shape;214;p19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57150" y="1225689"/>
            <a:ext cx="259080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Libro il Management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Manuale Servizi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ecosistemici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relativi al suolo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Linee guida per la gestione sostenibile dei suoli –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Etiquette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Piattaforma digitale sui suoli alpini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</a:t>
            </a:r>
            <a:endParaRPr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33" y="1487344"/>
            <a:ext cx="9041967" cy="537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0" descr="https://lh7-qw.googleusercontent.com/slidesz/AGV_vUfw1fNXd0a1EdACQx3sfQNxAsmLJOqpErwcqVJpxk00BvJkTQCQha99bu-KWqk8q2IRGGSHVIdQIYDLQCQUw6wYlfoO8zEXqNzDvmZtqM4gYg7rhWxZlub4jbtrYjVC4UE0O_LEJOjsMHNckJjtwoTjAgewPmvjPke0ByU_IfLamMJdyNneegQ=nw?key=WPBbrCfVUsPs76iXX_hgAcW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89" y="1758531"/>
            <a:ext cx="4001469" cy="489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/>
          <p:nvPr/>
        </p:nvSpPr>
        <p:spPr>
          <a:xfrm>
            <a:off x="365873" y="148207"/>
            <a:ext cx="60800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Progetto Spazio Alpino Links4Soils 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0" descr="https://lh7-qw.googleusercontent.com/slidesz/AGV_vUfyGsZ4d0Ad4RLfPEFLfv7EaHLENUkYQjgy8KY8CKUguMCWq29nDQQWWX-bGSIr4N7ZPARqLHf6Wl4oHBW7-eV2o3I5Hil0WWt7XZKzAmo4bYIFLBHITF2tx8KppZ1aVIkqEt2ZSGdOQTZY7SpbVlqqm9ExJKk1hLuIyzvIQswbEsU06aKzZpg=nw?key=WPBbrCfVUsPs76iXX_hgAcW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060" y="1096879"/>
            <a:ext cx="16668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 descr="https://lh7-qw.googleusercontent.com/slidesz/AGV_vUdC_SrV-Fq8eCZ7dkDLDbCwCr5dEVSP2nO-jGyh7h2wz9rxXrUQa_MV2D5VJAzcryC_wKfvhrWN-lyCWTUiXjH2BlJOt7NuFZLB0dQ8FeKoqFJF6qUSgp0YzLTqk4PbFeLNP1sdBm-ZRA_BtVAHj_-_uRbCxcynU7oa5ky8u21mOrfUyKXFLR4=nw?key=HejM7F07y6GLd_tyYeysr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2754" y="4971547"/>
            <a:ext cx="4314825" cy="168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4270" y="148207"/>
            <a:ext cx="5097815" cy="415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 descr="https://lh7-qw.googleusercontent.com/slidesz/AGV_vUdKgQBnVw0bA9QtFCUbu76OTRKYFWKXNU0y4zQXz4JxMyLUgTR6pqSnEpTydOegVSQdu_FXno7ndgCFeAmjrBAvEuwAj02j7DSZGwVYRg1QhOyUox31Znsl55NxHXqjUbV7T88fCBxupPDWDavjNA_1UMjMGfpO4zvTv-IjBSprDgWgklV7hg=nw?key=HejM7F07y6GLd_tyYeysr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9577" y="3363046"/>
            <a:ext cx="2379184" cy="321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31" name="Google Shape;231;p21" descr="https://lh7-qw.googleusercontent.com/slidesz/AGV_vUc4d8TCVS4V7twIDuUV50y6oJIPPCyom6eszaWhGKRDBZo6pwZkTdaT67gfENi8NP4IgJyUbb38GGVSAeQRTjrQrFJvKcknIvk2UQ09R9SiIVsQQf_JjbMjiLuDK-5V2afozw08=nw?key=9KrpxJLdPIhAc7uDXXlp8LV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8021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/>
          <p:nvPr/>
        </p:nvSpPr>
        <p:spPr>
          <a:xfrm>
            <a:off x="4030579" y="411836"/>
            <a:ext cx="3562350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Mantenere la rete permanente di cooperazione sul suolo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Raccogliere e diffondere conoscenze, esperienze, consapevolezza, impegno ed interesse sul tema suoli alpini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Collaborazione con gli enti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Implementazione del Protocollo di attuazione della Difesa del Suolo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8420100" y="744736"/>
            <a:ext cx="334327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70AD47"/>
                </a:solidFill>
                <a:latin typeface="Overlock"/>
                <a:ea typeface="Overlock"/>
                <a:cs typeface="Overlock"/>
                <a:sym typeface="Overlock"/>
              </a:rPr>
              <a:t>Contattare specialisti del suolo internazionali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>
                <a:solidFill>
                  <a:srgbClr val="70AD47"/>
                </a:solidFill>
                <a:latin typeface="Overlock"/>
                <a:ea typeface="Overlock"/>
                <a:cs typeface="Overlock"/>
                <a:sym typeface="Overlock"/>
              </a:rPr>
              <a:t>Ampia raccolta dati, pubblicazioni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>
                <a:solidFill>
                  <a:srgbClr val="70AD47"/>
                </a:solidFill>
                <a:latin typeface="Overlock"/>
                <a:ea typeface="Overlock"/>
                <a:cs typeface="Overlock"/>
                <a:sym typeface="Overlock"/>
              </a:rPr>
              <a:t>Esempi di buone pratiche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4505325" y="5899516"/>
            <a:ext cx="7829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Unitevi all’Alpine Soil Partnership, il Vostro contributo è importante!!!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/>
          <p:nvPr/>
        </p:nvSpPr>
        <p:spPr>
          <a:xfrm>
            <a:off x="5972175" y="0"/>
            <a:ext cx="60800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Progetto Spazio Alpino Links4Soils 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/>
          <p:nvPr/>
        </p:nvSpPr>
        <p:spPr>
          <a:xfrm>
            <a:off x="365873" y="148207"/>
            <a:ext cx="60800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Progetto Spazio Alpino Links4Soils 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42" y="732982"/>
            <a:ext cx="6920068" cy="481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0042" y="2218297"/>
            <a:ext cx="6700603" cy="456450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2"/>
          <p:cNvSpPr txBox="1"/>
          <p:nvPr/>
        </p:nvSpPr>
        <p:spPr>
          <a:xfrm>
            <a:off x="7788442" y="732982"/>
            <a:ext cx="24583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Soil Etiquette</a:t>
            </a:r>
            <a:endParaRPr sz="3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/>
          <p:nvPr/>
        </p:nvSpPr>
        <p:spPr>
          <a:xfrm>
            <a:off x="365873" y="148207"/>
            <a:ext cx="60800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Progetto Spazio Alpino Links4Soils 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54" y="1359318"/>
            <a:ext cx="10337614" cy="53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/>
          <p:nvPr/>
        </p:nvSpPr>
        <p:spPr>
          <a:xfrm>
            <a:off x="9013556" y="576770"/>
            <a:ext cx="18149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SoilCheck</a:t>
            </a:r>
            <a:endParaRPr sz="3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/>
          <p:nvPr/>
        </p:nvSpPr>
        <p:spPr>
          <a:xfrm>
            <a:off x="365873" y="148207"/>
            <a:ext cx="60800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Progetto Spazio Alpino Links4Soils 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10111451" y="219634"/>
            <a:ext cx="11753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530" y="1509462"/>
            <a:ext cx="33432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5960" y="1509462"/>
            <a:ext cx="321945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58" y="1442034"/>
            <a:ext cx="320040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837" y="4062162"/>
            <a:ext cx="3381375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5960" y="4062162"/>
            <a:ext cx="335280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/>
          <p:nvPr/>
        </p:nvSpPr>
        <p:spPr>
          <a:xfrm>
            <a:off x="247649" y="433308"/>
            <a:ext cx="11677651" cy="609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Dal 2019 Impegno dell’Amministrazione regionale </a:t>
            </a:r>
            <a:endParaRPr sz="36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60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Partecipazione al gruppo di lavoro Protezione del suolo della convenzione delle Alpi (WGSP)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Piano 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d'Azione a Lungo Termine (WGSP 2021-2022) 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sostenibile del suolo e della sua gestione per affrontare il cambiamento climatico e la pressione antropica crescente. Strategie Contro la Degradazione: Definite per il breve, medio e lungo termine. Focus su suoli agricoli di alta qualità e suoli di ecosistemi fragili come torbiere e paludi</a:t>
            </a: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Disseminazione del documento «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Conservazione delle torbiere nelle </a:t>
            </a:r>
            <a:r>
              <a:rPr lang="it-IT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Alpi» (WGSP 2023-2024)</a:t>
            </a:r>
            <a:endParaRPr sz="2000" dirty="0"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Partecipazione 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alla rete Alpine </a:t>
            </a:r>
            <a:r>
              <a:rPr lang="it-IT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Partnership</a:t>
            </a:r>
            <a:endParaRPr sz="2400" dirty="0"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Promozione dei prodotti del progetto Spazio Alpino </a:t>
            </a:r>
            <a:r>
              <a:rPr lang="it-IT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Links4Soil</a:t>
            </a: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Partecipazione al nuovo progetto Spazio Alpine </a:t>
            </a:r>
            <a:r>
              <a:rPr lang="it-IT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SOIL:SoilOurInvisibleAlly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1305" y="625246"/>
            <a:ext cx="1833995" cy="54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 descr="https://lh7-qw.googleusercontent.com/slidesz/AGV_vUdC_SrV-Fq8eCZ7dkDLDbCwCr5dEVSP2nO-jGyh7h2wz9rxXrUQa_MV2D5VJAzcryC_wKfvhrWN-lyCWTUiXjH2BlJOt7NuFZLB0dQ8FeKoqFJF6qUSgp0YzLTqk4PbFeLNP1sdBm-ZRA_BtVAHj_-_uRbCxcynU7oa5ky8u21mOrfUyKXFLR4=nw?key=HejM7F07y6GLd_tyYeysr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7891" y="4051390"/>
            <a:ext cx="1478972" cy="5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138" y="4521615"/>
            <a:ext cx="1762125" cy="9715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364" y="6123848"/>
            <a:ext cx="3490191" cy="60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"/>
          <p:cNvSpPr/>
          <p:nvPr/>
        </p:nvSpPr>
        <p:spPr>
          <a:xfrm>
            <a:off x="34746" y="1698217"/>
            <a:ext cx="6096000" cy="486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Gestione sostenibile del suolo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Importanza del suolo e della sua fertilità per la mitigazione e l’adattamento al cambiamento climatico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Conservazione dei suoli di elevato valore naturale, quali suoli ad elevato contenuto organico, zone umide e torbiere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Contrastare  il degrado del suolo e favorirne il risanamento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Contrastare l'erosione del suolo e i rischi connessi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Comparabilità e monitoraggio dei dati a livello alpino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Migliorare l'alfabetizzazione e la consapevolezza del suolo nell’ambito della regione alpina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6838448" y="3272432"/>
            <a:ext cx="5186438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4285F4"/>
                </a:solidFill>
                <a:latin typeface="Overlock"/>
                <a:ea typeface="Overlock"/>
                <a:cs typeface="Overlock"/>
                <a:sym typeface="Overlock"/>
              </a:rPr>
              <a:t>Le tematiche e azioni  del Piano d’Azione a Lungo Termine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20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200">
                <a:solidFill>
                  <a:srgbClr val="4285F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6" descr="https://lh7-qw.googleusercontent.com/slidesz/AGV_vUfrQTwiHAEgO451PF-FfHmn0ykJ-qzVsuaHHHj_exflpFAOmRKXd8sXlogYWC_D_i8x4NU_-86G4xOaoXuUgPvyUxeINjA5CijpfzSiYVLXmaWNC_EuMW19PgPudlzkWxDvAEx1=nw?key=9KrpxJLdPIhAc7uDXXlp8LV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5562" y="16841"/>
            <a:ext cx="5186438" cy="684115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>
            <a:off x="0" y="-502385"/>
            <a:ext cx="609600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Breve termine fino al 2024</a:t>
            </a:r>
            <a:br>
              <a:rPr lang="it-IT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Medio termine fino al 2030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Lungo termine fino al 2050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720" y="5926584"/>
            <a:ext cx="2704761" cy="87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228600" y="14580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 err="1"/>
              <a:t>Soil</a:t>
            </a:r>
            <a:r>
              <a:rPr lang="it-IT" dirty="0"/>
              <a:t> science in </a:t>
            </a:r>
            <a:r>
              <a:rPr lang="it-IT" dirty="0" err="1"/>
              <a:t>Italy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dal 1861 al 2024</a:t>
            </a:r>
            <a:endParaRPr dirty="0"/>
          </a:p>
        </p:txBody>
      </p:sp>
      <p:sp>
        <p:nvSpPr>
          <p:cNvPr id="100" name="Google Shape;100;p3"/>
          <p:cNvSpPr txBox="1"/>
          <p:nvPr/>
        </p:nvSpPr>
        <p:spPr>
          <a:xfrm>
            <a:off x="228600" y="1634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sz="44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Da dove siamo </a:t>
            </a:r>
            <a:r>
              <a:rPr lang="it-IT" sz="4400" b="1" i="0" u="none" strike="noStrike" cap="none" dirty="0" smtClean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partiti?</a:t>
            </a:r>
            <a:endParaRPr dirty="0"/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47035"/>
            <a:ext cx="10393219" cy="361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675563" y="-13044"/>
            <a:ext cx="3516437" cy="460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entennial of the IUSS Florence – Italy May 19 – 21, 2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382" y="4878132"/>
            <a:ext cx="1561550" cy="14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0731" y="5922257"/>
            <a:ext cx="2704761" cy="87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7-qw.googleusercontent.com/slidesz/AGV_vUfaAFbcoWU1FTbz5E3x9o6odyyKYtmf6uO177qTE-g9keizbKEcS7EVL1AJWHx9aDvYlGIsDwQa5eBxDwHBJqa0wCWNFWxfbIT9nrRaumpKiMWHl1wyeoSdKeyOw6mCAkhbq9yx4UT3zOvaskIB_Fg=nw?key=Ndjm1ir_QHpECw5o_BZk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3200" cy="67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463" y="0"/>
            <a:ext cx="6022537" cy="38493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462" y="3901350"/>
            <a:ext cx="2725155" cy="28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/>
          <p:nvPr/>
        </p:nvSpPr>
        <p:spPr>
          <a:xfrm>
            <a:off x="200024" y="117039"/>
            <a:ext cx="9431182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Attività del mandato Gruppo di lavoro Difesa del suolo periodo </a:t>
            </a:r>
            <a:r>
              <a:rPr lang="it-IT" sz="3200" b="1" dirty="0" smtClean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2025-2026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7"/>
          <p:cNvSpPr/>
          <p:nvPr/>
        </p:nvSpPr>
        <p:spPr>
          <a:xfrm>
            <a:off x="4599710" y="1218879"/>
            <a:ext cx="7592290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Promuovere lo scambio tecnico sulle tematiche connesse alla gestione sostenibile dei suoli alpini</a:t>
            </a:r>
          </a:p>
          <a:p>
            <a:pPr marL="342900" indent="-342900">
              <a:buFontTx/>
              <a:buChar char="-"/>
            </a:pP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Aumentare 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conoscenza del suolo e la consapevolezza del suo ruolo e funzione, promuovere lo scambio di buone pratiche di gestione del suolo nelle </a:t>
            </a: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Alpi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Promuovere le azioni del LTAP</a:t>
            </a:r>
            <a:endParaRPr lang="it-IT"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Promuovere 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l’importanza della protezione delle torbiere nelle Alpi, mediante lo scambio di esempi di buone </a:t>
            </a: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pratiche</a:t>
            </a:r>
          </a:p>
          <a:p>
            <a:pPr marL="342900" indent="-342900">
              <a:buFontTx/>
              <a:buChar char="-"/>
            </a:pP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Sinergie con i gruppi AC, ABB, ACB, Progetti Spazio Alpino, EUSALP AG6</a:t>
            </a:r>
          </a:p>
          <a:p>
            <a:pPr marL="342900" indent="-342900">
              <a:buFontTx/>
              <a:buChar char="-"/>
            </a:pPr>
            <a:endParaRPr dirty="0"/>
          </a:p>
        </p:txBody>
      </p:sp>
      <p:pic>
        <p:nvPicPr>
          <p:cNvPr id="284" name="Google Shape;284;p27" descr="https://lh7-qw.googleusercontent.com/slidesz/AGV_vUcgGIWTo3y_diBlAWv2fNsfXXX0Y29kxxQ8EO29urdAS9l-WbA3VUeXXbv598ke9uckbOh7S0w3mAUBGtBPW8Ck8oUbR7qKBoBmjW7tGRRl2GOr76ICvep8DTL3AJnU17q_qinn9g=nw?key=9KrpxJLdPIhAc7uDXXlp8LV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05738"/>
            <a:ext cx="4343631" cy="330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0494"/>
            <a:ext cx="37719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5974" y="981576"/>
            <a:ext cx="7848168" cy="500212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/>
          <p:nvPr/>
        </p:nvSpPr>
        <p:spPr>
          <a:xfrm>
            <a:off x="257043" y="1246709"/>
            <a:ext cx="7304172" cy="3662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deliberazione della Giunta regionale n. 384 del 11/04/2022)</a:t>
            </a:r>
            <a:endParaRPr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1 - Istituzione dell’Osservatorio Regionale sul Consumo di Suolo</a:t>
            </a:r>
            <a:endParaRPr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2 - Adesione alla carta dei principi dell’uso sostenibile del suolo</a:t>
            </a:r>
            <a:endParaRPr/>
          </a:p>
        </p:txBody>
      </p:sp>
      <p:sp>
        <p:nvSpPr>
          <p:cNvPr id="292" name="Google Shape;292;p28"/>
          <p:cNvSpPr/>
          <p:nvPr/>
        </p:nvSpPr>
        <p:spPr>
          <a:xfrm>
            <a:off x="445886" y="193766"/>
            <a:ext cx="871345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2022 Impegno dell’Amministrazione regionale 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>
            <a:spLocks noGrp="1"/>
          </p:cNvSpPr>
          <p:nvPr>
            <p:ph type="title"/>
          </p:nvPr>
        </p:nvSpPr>
        <p:spPr>
          <a:xfrm>
            <a:off x="171036" y="-1021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Osservatorio regionale sul consumo del suolo</a:t>
            </a:r>
            <a:endParaRPr/>
          </a:p>
        </p:txBody>
      </p:sp>
      <p:sp>
        <p:nvSpPr>
          <p:cNvPr id="298" name="Google Shape;298;p29"/>
          <p:cNvSpPr txBox="1">
            <a:spLocks noGrp="1"/>
          </p:cNvSpPr>
          <p:nvPr>
            <p:ph type="body" idx="1"/>
          </p:nvPr>
        </p:nvSpPr>
        <p:spPr>
          <a:xfrm>
            <a:off x="266699" y="1139825"/>
            <a:ext cx="11191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rappresentanti di ISPRA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Dirigente della Struttura pianificazione territoriale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>un rappresentante per: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programmazione, risorse idriche e territorio;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risorse naturali e corpo forestale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ambiente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agricoltura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protezione civile e vigili del fuoco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soprintendenza per i beni e le attività culturali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sovraintendenza agli studi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it-IT" sz="2400"/>
              <a:t>Dipartimento innovazione e agenda digitale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/>
              <a:t/>
            </a:r>
            <a:br>
              <a:rPr lang="it-IT" sz="2400"/>
            </a:br>
            <a:endParaRPr sz="2400"/>
          </a:p>
        </p:txBody>
      </p:sp>
      <p:pic>
        <p:nvPicPr>
          <p:cNvPr id="299" name="Google Shape;299;p29" descr="https://lh7-qw.googleusercontent.com/slidesz/AGV_vUfLuiTCzTl98gcnYPC0lPcyani8EB2pCJrSpyBMZmM0CV03NMJVXo1i-WiffBlk5StRovHTGBcy1AEpI6kaBp6_Fwqxrsdn0Ln-apV40_dUXwZkXKzXiaCdSjQmfpQ03btLJZMm8FXzpEuS8mH_Z2yEOU1KKUmlB9ApJDw7zxcP05MbDjqSeA=nw?key=_fqWbzXO-XA27W_jwR77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1578" y="2632627"/>
            <a:ext cx="1135814" cy="168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4846" y="1139825"/>
            <a:ext cx="2479841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body" idx="1"/>
          </p:nvPr>
        </p:nvSpPr>
        <p:spPr>
          <a:xfrm>
            <a:off x="266700" y="11398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un rappresentante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 dirty="0"/>
              <a:t>un rappresentante per :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Agenzia Regionale per la Protezione Ambiente Valle d’Aosta  – ARPA </a:t>
            </a:r>
            <a:r>
              <a:rPr lang="it-IT" dirty="0" err="1"/>
              <a:t>VdA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Agenzia Regionale per le Erogazioni in Agricoltura della Valle d'Aosta - Area </a:t>
            </a:r>
            <a:r>
              <a:rPr lang="it-IT" dirty="0" err="1"/>
              <a:t>VdA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 err="1"/>
              <a:t>Institut</a:t>
            </a:r>
            <a:r>
              <a:rPr lang="it-IT" dirty="0"/>
              <a:t> Agricole </a:t>
            </a:r>
            <a:r>
              <a:rPr lang="it-IT" dirty="0" err="1"/>
              <a:t>Régional</a:t>
            </a:r>
            <a:r>
              <a:rPr lang="it-IT" dirty="0"/>
              <a:t> – IAR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Fondazione Montagna Sicura - Montagne </a:t>
            </a:r>
            <a:r>
              <a:rPr lang="it-IT" dirty="0" err="1"/>
              <a:t>sûre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 Camera Valdostana delle imprese e delle professioni - </a:t>
            </a:r>
            <a:r>
              <a:rPr lang="it-IT" dirty="0" err="1"/>
              <a:t>Chambre</a:t>
            </a:r>
            <a:r>
              <a:rPr lang="it-IT" dirty="0"/>
              <a:t> </a:t>
            </a:r>
            <a:r>
              <a:rPr lang="it-IT" dirty="0" err="1"/>
              <a:t>Valdôtaine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entreprises</a:t>
            </a:r>
            <a:r>
              <a:rPr lang="it-IT" dirty="0"/>
              <a:t> et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activité</a:t>
            </a:r>
            <a:r>
              <a:rPr lang="it-IT" dirty="0"/>
              <a:t> </a:t>
            </a:r>
            <a:r>
              <a:rPr lang="it-IT" dirty="0" err="1"/>
              <a:t>libérales</a:t>
            </a:r>
            <a:r>
              <a:rPr lang="it-IT" dirty="0"/>
              <a:t>; 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 dirty="0"/>
              <a:t/>
            </a:r>
            <a:br>
              <a:rPr lang="it-IT" dirty="0"/>
            </a:br>
            <a:endParaRPr dirty="0"/>
          </a:p>
        </p:txBody>
      </p:sp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575" y="1139562"/>
            <a:ext cx="2676525" cy="77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2956" y="2465388"/>
            <a:ext cx="975156" cy="9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2378" y="3929063"/>
            <a:ext cx="2279843" cy="7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0723" y="4174860"/>
            <a:ext cx="3444330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0579" y="4855898"/>
            <a:ext cx="2200275" cy="63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0537" y="5985578"/>
            <a:ext cx="3457575" cy="8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266699" y="-1222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Osservatorio regionale sul consumo del suolo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/>
          <p:nvPr/>
        </p:nvSpPr>
        <p:spPr>
          <a:xfrm>
            <a:off x="333374" y="226169"/>
            <a:ext cx="11458575" cy="666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Obiettivi e Attività dell'Osservatorio</a:t>
            </a:r>
            <a:endParaRPr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Struttura a </a:t>
            </a:r>
            <a:r>
              <a:rPr lang="it-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gruppi di lavoro</a:t>
            </a: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Analisi della legislazione (predisposizione nuovo PTP)</a:t>
            </a:r>
            <a:endParaRPr/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Condivisione di dati e metodologie per la mappatura e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valutazione del consumo di suolo</a:t>
            </a:r>
            <a:endParaRPr/>
          </a:p>
          <a:p>
            <a:pPr marL="457200" marR="0" lvl="1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Sensibilizzazione e comunicazione sulla gestione sostenibile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del suolo 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Eventi pubblici</a:t>
            </a: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Celebrazione della Giornata Mondiale del Suolo per condividere esperienze e coinvolgere cittadini, professionisti, studenti, amministratori pubblici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353581" y="25069"/>
            <a:ext cx="1519239" cy="118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b="1">
                <a:solidFill>
                  <a:srgbClr val="548135"/>
                </a:solidFill>
              </a:rPr>
              <a:t>2019</a:t>
            </a:r>
            <a:r>
              <a:rPr lang="it-IT" b="1">
                <a:solidFill>
                  <a:srgbClr val="0070C0"/>
                </a:solidFill>
              </a:rPr>
              <a:t> </a:t>
            </a:r>
            <a:endParaRPr/>
          </a:p>
        </p:txBody>
      </p:sp>
      <p:pic>
        <p:nvPicPr>
          <p:cNvPr id="324" name="Google Shape;32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1476" y="1581150"/>
            <a:ext cx="2078614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4475" y="4411497"/>
            <a:ext cx="3057525" cy="241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6290" y="328613"/>
            <a:ext cx="5205710" cy="390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2130" y="3505200"/>
            <a:ext cx="5589969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808" y="1034091"/>
            <a:ext cx="1895475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/>
        </p:nvSpPr>
        <p:spPr>
          <a:xfrm>
            <a:off x="5055693" y="247402"/>
            <a:ext cx="1519239" cy="118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r>
              <a:rPr lang="it-IT" sz="4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30" name="Google Shape;330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487" y="4652962"/>
            <a:ext cx="208597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2"/>
          <p:cNvSpPr txBox="1"/>
          <p:nvPr/>
        </p:nvSpPr>
        <p:spPr>
          <a:xfrm>
            <a:off x="353582" y="3152610"/>
            <a:ext cx="1519239" cy="118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r>
              <a:rPr lang="it-IT" sz="4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29761" y="66510"/>
            <a:ext cx="2314575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29476" y="3095858"/>
            <a:ext cx="2613282" cy="1838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/>
          <p:nvPr/>
        </p:nvSpPr>
        <p:spPr>
          <a:xfrm>
            <a:off x="228600" y="410424"/>
            <a:ext cx="12039600" cy="26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638034"/>
                </a:solidFill>
                <a:latin typeface="Arial"/>
                <a:ea typeface="Arial"/>
                <a:cs typeface="Arial"/>
                <a:sym typeface="Arial"/>
              </a:rPr>
              <a:t>CARTA NAZIONALE DEI PRINCIPI SULL’USO SOSTENIBILE DEL SUOLO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638034"/>
                </a:solidFill>
                <a:latin typeface="Calibri"/>
                <a:ea typeface="Calibri"/>
                <a:cs typeface="Calibri"/>
                <a:sym typeface="Calibri"/>
              </a:rPr>
              <a:t>Documento redatto nell’ambito del Progetto Soil4Life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638034"/>
                </a:solidFill>
                <a:latin typeface="Calibri"/>
                <a:ea typeface="Calibri"/>
                <a:cs typeface="Calibri"/>
                <a:sym typeface="Calibri"/>
              </a:rPr>
              <a:t>(Life GIE/IT/000477)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638034"/>
                </a:solidFill>
                <a:latin typeface="Calibri"/>
                <a:ea typeface="Calibri"/>
                <a:cs typeface="Calibri"/>
                <a:sym typeface="Calibri"/>
              </a:rPr>
              <a:t>Action B.2 </a:t>
            </a:r>
            <a:r>
              <a:rPr lang="it-IT" sz="1600" i="1">
                <a:solidFill>
                  <a:srgbClr val="638034"/>
                </a:solidFill>
                <a:latin typeface="Calibri"/>
                <a:ea typeface="Calibri"/>
                <a:cs typeface="Calibri"/>
                <a:sym typeface="Calibri"/>
              </a:rPr>
              <a:t>Project leader: ISPRA – Istituto superiore per la ricerca ambientale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475" y="5619750"/>
            <a:ext cx="3819525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228600" y="2578204"/>
            <a:ext cx="6858000" cy="16317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Approccio integrato e sostenibile per suoli sani         qualità della vita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Monitoraggio – conoscenza e mappatura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Integrazione delle politiche di pianificazione territoriale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Formazione e informazione</a:t>
            </a:r>
            <a:endParaRPr/>
          </a:p>
        </p:txBody>
      </p:sp>
      <p:sp>
        <p:nvSpPr>
          <p:cNvPr id="341" name="Google Shape;341;p33"/>
          <p:cNvSpPr txBox="1"/>
          <p:nvPr/>
        </p:nvSpPr>
        <p:spPr>
          <a:xfrm>
            <a:off x="228600" y="4239425"/>
            <a:ext cx="62198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Land Take Hierarchy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(strategia Europea sul Suolo 2030)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3"/>
          <p:cNvSpPr/>
          <p:nvPr/>
        </p:nvSpPr>
        <p:spPr>
          <a:xfrm>
            <a:off x="228600" y="4756250"/>
            <a:ext cx="7477200" cy="19137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999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Evitare il consumo e l'impermeabilizzazione del suolo.</a:t>
            </a:r>
            <a:endParaRPr/>
          </a:p>
          <a:p>
            <a:pPr marL="269999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Riutilizzare aree già consumate e impermeabilizzate.</a:t>
            </a:r>
            <a:endParaRPr/>
          </a:p>
          <a:p>
            <a:pPr marL="269999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Utilizzare aree già degradate solo in caso di interventi non evitabili.</a:t>
            </a:r>
            <a:endParaRPr/>
          </a:p>
          <a:p>
            <a:pPr marL="269999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Compensare gli interventi per mantenere un bilancio non negativo di consumo e impermeabilizzazione, garantendo i servizi ecosistemici.</a:t>
            </a:r>
            <a:endParaRPr sz="200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" name="Google Shape;343;p33"/>
          <p:cNvCxnSpPr/>
          <p:nvPr/>
        </p:nvCxnSpPr>
        <p:spPr>
          <a:xfrm>
            <a:off x="5145400" y="2812054"/>
            <a:ext cx="208500" cy="900"/>
          </a:xfrm>
          <a:prstGeom prst="straightConnector1">
            <a:avLst/>
          </a:prstGeom>
          <a:noFill/>
          <a:ln w="41275" cap="flat" cmpd="sng">
            <a:solidFill>
              <a:srgbClr val="008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4" name="Google Shape;344;p33"/>
          <p:cNvSpPr txBox="1"/>
          <p:nvPr/>
        </p:nvSpPr>
        <p:spPr>
          <a:xfrm>
            <a:off x="7820025" y="1549288"/>
            <a:ext cx="4371975" cy="378565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Ripristino della naturalità e incremento delle aree verdi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Protezione dei suoli naturali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Corretta gestione forestale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Pratiche agronomiche conservative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Gestione sostenibile dei nutrienti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Prevenzione e gestione della contaminazione dei suoli e rigenerazione dei siti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Buono stato ecologico – biodiversità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Valorizzare 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4" y="2483483"/>
            <a:ext cx="6391275" cy="41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088" y="2179468"/>
            <a:ext cx="5857912" cy="467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3941" y="0"/>
            <a:ext cx="6096000" cy="4229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4"/>
          <p:cNvSpPr txBox="1"/>
          <p:nvPr/>
        </p:nvSpPr>
        <p:spPr>
          <a:xfrm>
            <a:off x="53134" y="156301"/>
            <a:ext cx="609452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-IT" sz="3200" b="1" i="0" u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pprovazione di uno schedario regionale dei prati permanenti</a:t>
            </a:r>
            <a:endParaRPr sz="32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dGR n. 1167 del 16/10/2023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4163301" y="1386424"/>
            <a:ext cx="7967607" cy="5418666"/>
            <a:chOff x="80196" y="0"/>
            <a:chExt cx="7967607" cy="5418666"/>
          </a:xfrm>
        </p:grpSpPr>
        <p:sp>
          <p:nvSpPr>
            <p:cNvPr id="183" name="Google Shape;183;p6"/>
            <p:cNvSpPr/>
            <p:nvPr/>
          </p:nvSpPr>
          <p:spPr>
            <a:xfrm>
              <a:off x="1192474" y="1844514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1392760" y="2016478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CC e </a:t>
              </a: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resilienza</a:t>
              </a: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, C </a:t>
              </a: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stocks</a:t>
              </a:r>
              <a:endParaRPr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223547" y="2340864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0196" y="1231121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965397" y="2193476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FDE00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2305548" y="1227328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4FA08"/>
            </a:solidFill>
            <a:ln w="12700" cap="flat" cmpd="sng">
              <a:solidFill>
                <a:srgbClr val="F4FA0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2505834" y="1399292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sz="1600" b="0" i="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Servizi</a:t>
              </a:r>
              <a:r>
                <a:rPr lang="de-DE" sz="1600" b="0" i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600" b="0" i="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ecosistemifi</a:t>
              </a:r>
              <a:r>
                <a:rPr lang="de-DE" sz="1600" b="0" i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del </a:t>
              </a:r>
              <a:r>
                <a:rPr lang="de-DE" sz="1600" b="0" i="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suolo</a:t>
              </a:r>
              <a:r>
                <a:rPr lang="de-DE" sz="1600" b="0" i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(SES) </a:t>
              </a:r>
              <a:endParaRPr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3195530" y="2188057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F7FB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417826" y="1842346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>
                <a:alphaModFix/>
              </a:blip>
              <a:stretch>
                <a:fillRect l="-6998" r="-6999"/>
              </a:stretch>
            </a:blipFill>
            <a:ln w="12700" cap="flat" cmpd="sng">
              <a:solidFill>
                <a:srgbClr val="F4FA0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3448900" y="2336529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D5F8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1192474" y="617186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1F512"/>
            </a:solidFill>
            <a:ln w="12700" cap="flat" cmpd="sng">
              <a:solidFill>
                <a:srgbClr val="B1F51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1392760" y="789150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dirty="0" err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Protezione</a:t>
              </a:r>
              <a:r>
                <a:rPr lang="de-D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e </a:t>
              </a:r>
              <a:r>
                <a:rPr lang="de-DE" dirty="0" err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gestione</a:t>
              </a:r>
              <a:r>
                <a:rPr lang="de-D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sostenibile</a:t>
              </a:r>
              <a:r>
                <a:rPr lang="de-D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delle </a:t>
              </a:r>
              <a:r>
                <a:rPr lang="de-DE" dirty="0" err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foreste</a:t>
              </a: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072894" y="632358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B7F6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305548" y="0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rgbClr val="B1F51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342199" y="492014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99F31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417826" y="615018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7F01B"/>
            </a:solidFill>
            <a:ln w="12700" cap="flat" cmpd="sng">
              <a:solidFill>
                <a:srgbClr val="77F01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3618112" y="786982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Supporto</a:t>
              </a: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scientifico</a:t>
              </a: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SSM </a:t>
              </a: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monitoraggio</a:t>
              </a: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LUC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536479" y="1106491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7EF11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530105" y="1239249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>
                <a:alphaModFix/>
              </a:blip>
              <a:stretch>
                <a:fillRect l="-6998" r="-6999"/>
              </a:stretch>
            </a:blipFill>
            <a:ln w="12700" cap="flat" cmpd="sng">
              <a:solidFill>
                <a:srgbClr val="77F01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781881" y="1258756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65EE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530105" y="11921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4EC25"/>
            </a:solidFill>
            <a:ln w="12700" cap="flat" cmpd="sng">
              <a:solidFill>
                <a:srgbClr val="44EC2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 txBox="1"/>
            <p:nvPr/>
          </p:nvSpPr>
          <p:spPr>
            <a:xfrm>
              <a:off x="4730391" y="183885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000"/>
              </a:pP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Biodiversità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648757" y="509354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DED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643179" y="631274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>
                <a:alphaModFix/>
              </a:blip>
              <a:stretch>
                <a:fillRect t="-36998" b="-36996"/>
              </a:stretch>
            </a:blipFill>
            <a:ln w="12700" cap="flat" cmpd="sng">
              <a:solidFill>
                <a:srgbClr val="44EC2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900533" y="655658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37EA2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43179" y="1856435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EE844"/>
            </a:solidFill>
            <a:ln w="12700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 txBox="1"/>
            <p:nvPr/>
          </p:nvSpPr>
          <p:spPr>
            <a:xfrm>
              <a:off x="5852379" y="2021500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Risorse </a:t>
              </a:r>
              <a:r>
                <a:rPr lang="de-DE" sz="160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idriche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5898940" y="2829086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2CE9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530105" y="2464409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8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659115" y="2951547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31E6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2304752" y="2457365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8E37A"/>
            </a:solidFill>
            <a:ln w="12700" cap="flat" cmpd="sng">
              <a:solidFill>
                <a:srgbClr val="38E3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2552346" y="2613982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Soil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awareness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raising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341403" y="2949380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35E46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191677" y="3074551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9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rgbClr val="38E3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072098" y="3090265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39E28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6749880" y="2478498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0DFA8"/>
            </a:solidFill>
            <a:ln w="12700" cap="flat" cmpd="sng">
              <a:solidFill>
                <a:srgbClr val="40DF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 txBox="1"/>
            <p:nvPr/>
          </p:nvSpPr>
          <p:spPr>
            <a:xfrm>
              <a:off x="6950166" y="2650462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Condivisione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risultati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e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conoscenze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de-DE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ASP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006437" y="3451149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3DE1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5637602" y="3086472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0">
                <a:alphaModFix/>
              </a:blip>
              <a:stretch>
                <a:fillRect t="-36998" b="-36996"/>
              </a:stretch>
            </a:blipFill>
            <a:ln w="12700" cap="flat" cmpd="sng">
              <a:solidFill>
                <a:srgbClr val="40DF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6766612" y="3573610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2DEA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6754661" y="23842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9DCD1"/>
            </a:solidFill>
            <a:ln w="12700" cap="flat" cmpd="sng">
              <a:solidFill>
                <a:srgbClr val="49DCD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 txBox="1"/>
            <p:nvPr/>
          </p:nvSpPr>
          <p:spPr>
            <a:xfrm>
              <a:off x="6950165" y="153269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Aree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umide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7649423" y="1000285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5DDC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6754661" y="1249544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1">
                <a:alphaModFix/>
              </a:blip>
              <a:stretch>
                <a:fillRect l="-6998" r="-6999"/>
              </a:stretch>
            </a:blipFill>
            <a:ln w="12700" cap="flat" cmpd="sng">
              <a:solidFill>
                <a:srgbClr val="49DCD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49423" y="1256047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ADB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413046" y="3079428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1BDD8"/>
            </a:solidFill>
            <a:ln w="12700" cap="flat" cmpd="sng">
              <a:solidFill>
                <a:srgbClr val="51BD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 txBox="1"/>
            <p:nvPr/>
          </p:nvSpPr>
          <p:spPr>
            <a:xfrm>
              <a:off x="3613332" y="3251392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Soil</a:t>
              </a:r>
              <a:r>
                <a:rPr lang="de-D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health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668806" y="4052079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ECDD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299971" y="3687402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2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rgbClr val="51BD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428981" y="4174541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52BA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634415" y="4308382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999D5"/>
            </a:solid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 txBox="1"/>
            <p:nvPr/>
          </p:nvSpPr>
          <p:spPr>
            <a:xfrm>
              <a:off x="5834701" y="4480346"/>
              <a:ext cx="892571" cy="76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b="0" i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Zero </a:t>
              </a:r>
              <a:r>
                <a:rPr lang="de-DE" b="0" i="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Landtake</a:t>
              </a:r>
              <a:endParaRPr dirty="0">
                <a:solidFill>
                  <a:schemeClr val="tx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de-DE" b="0" i="0" dirty="0" err="1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Pianificazione</a:t>
              </a:r>
              <a:r>
                <a:rPr lang="de-DE" b="0" i="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b="0" i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territoriale</a:t>
              </a:r>
              <a:endParaRPr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665489" y="4802564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56AAD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4522137" y="3693363"/>
              <a:ext cx="1293142" cy="111028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3">
                <a:alphaModFix/>
              </a:blip>
              <a:stretch>
                <a:fillRect l="-67995" r="-67992"/>
              </a:stretch>
            </a:blip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412119" y="4654093"/>
              <a:ext cx="150587" cy="1300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Google Shape;368;p3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4300" y="18623"/>
            <a:ext cx="9140059" cy="131992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71;p36"/>
          <p:cNvSpPr txBox="1"/>
          <p:nvPr/>
        </p:nvSpPr>
        <p:spPr>
          <a:xfrm>
            <a:off x="9254359" y="205158"/>
            <a:ext cx="2876549" cy="118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it-IT" sz="44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2024 - 2027</a:t>
            </a:r>
            <a:endParaRPr dirty="0"/>
          </a:p>
        </p:txBody>
      </p:sp>
      <p:sp>
        <p:nvSpPr>
          <p:cNvPr id="60" name="Google Shape;369;p36"/>
          <p:cNvSpPr/>
          <p:nvPr/>
        </p:nvSpPr>
        <p:spPr>
          <a:xfrm>
            <a:off x="282448" y="6348646"/>
            <a:ext cx="100651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https://www.alpine-space.eu/project/soilourinvisibleally/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3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/>
          <p:nvPr/>
        </p:nvSpPr>
        <p:spPr>
          <a:xfrm>
            <a:off x="88232" y="143755"/>
            <a:ext cx="11915524" cy="620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Primi Studi sui Suoli in Valle d'Aosta</a:t>
            </a:r>
            <a:endParaRPr sz="3200" b="0" i="0" u="none" strike="noStrike" cap="none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Inizio del XX secolo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Lino Vaccari (1902)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Botanico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 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studiò la relazione tra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 vegetali e la chimica dei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suoli sviluppati su rocce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serpentinitiche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nella parte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orientale della regione.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Francesco </a:t>
            </a:r>
            <a:r>
              <a:rPr lang="it-IT" sz="3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Scurti</a:t>
            </a: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(1937)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Direttore della Regia Stazione Chimico-Agraria di Torino, che analizzò le principali proprietà chimiche e fisiche dei suoli valdostani.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0509" y="699586"/>
            <a:ext cx="6083247" cy="3641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/>
          <p:nvPr/>
        </p:nvSpPr>
        <p:spPr>
          <a:xfrm>
            <a:off x="188244" y="1560945"/>
            <a:ext cx="402883" cy="1662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188244" y="4946076"/>
            <a:ext cx="402883" cy="1662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9632732" y="851338"/>
            <a:ext cx="2065282" cy="2924503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580146"/>
            <a:ext cx="9344517" cy="5277854"/>
          </a:xfrm>
          <a:prstGeom prst="rect">
            <a:avLst/>
          </a:prstGeom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" y="0"/>
            <a:ext cx="9596437" cy="167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38" y="1672065"/>
            <a:ext cx="7119745" cy="504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705"/>
            <a:ext cx="12191999" cy="688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/>
          <p:nvPr/>
        </p:nvSpPr>
        <p:spPr>
          <a:xfrm>
            <a:off x="502347" y="204620"/>
            <a:ext cx="7615383" cy="7191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Studi Successivi</a:t>
            </a:r>
            <a:endParaRPr sz="3200" b="0" i="0" u="none" strike="noStrike" cap="none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Anni ‘70-’80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Approfondimenti </a:t>
            </a:r>
            <a:r>
              <a:rPr lang="it-IT" sz="3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sull'ecologia delle 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piante sui suoli </a:t>
            </a:r>
            <a:r>
              <a:rPr lang="it-IT" sz="3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serpentinitici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nella Valle 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d'Ayas.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Verger (1979, 1987), Verger et al. (1993),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Vergnano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Gambi &amp; Gabrielli (1981, 1987).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Contributo di Giuseppe </a:t>
            </a:r>
            <a:r>
              <a:rPr lang="it-IT" sz="3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Orombelli</a:t>
            </a:r>
            <a:endParaRPr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(Università di Milano)</a:t>
            </a: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Utilizzo dei suoli per ricostruire il clima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dell’Olocene nelle Alpi e datazione di eventi geomorfologici</a:t>
            </a:r>
            <a:r>
              <a:rPr lang="it-IT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(Mortara et al., 1992;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Orombelli</a:t>
            </a:r>
            <a:r>
              <a:rPr lang="it-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Porter, 1982)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579" y="0"/>
            <a:ext cx="43594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/>
          <p:nvPr/>
        </p:nvSpPr>
        <p:spPr>
          <a:xfrm>
            <a:off x="99464" y="975017"/>
            <a:ext cx="402883" cy="1662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99464" y="3560242"/>
            <a:ext cx="402883" cy="1662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7832579" y="535709"/>
            <a:ext cx="2521527" cy="3024533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/>
          <p:nvPr/>
        </p:nvSpPr>
        <p:spPr>
          <a:xfrm>
            <a:off x="171844" y="-73891"/>
            <a:ext cx="10852485" cy="765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Anni '90</a:t>
            </a:r>
            <a:endParaRPr sz="32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3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Agricole </a:t>
            </a:r>
            <a:r>
              <a:rPr lang="it-IT" sz="3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Régional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(IAR)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Raccolta estensiva di dati sui suoli 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suddivisione del territorio regionale al di sotto dei 1500 m s.l.m. in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sette unità rappresentative di suolo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base alla posizione nel paesaggio (</a:t>
            </a:r>
            <a:r>
              <a:rPr lang="it-IT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Roumet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al., 1999).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Istituto per le Piante da Legno e l’Ambiente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Indagine pedologica (1992-1993)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Valutazione dell'effetto delle piogge acide su cinque siti sperimentali (La Thuile, Ayas, </a:t>
            </a:r>
            <a:r>
              <a:rPr lang="it-IT" sz="32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troubles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Cogne, Donnas).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Ambito Finanziamenti UE – coordinamento dott. Fabio Petrella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3144253"/>
            <a:ext cx="3200400" cy="140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890" y="401805"/>
            <a:ext cx="3444330" cy="681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328863" y="101615"/>
            <a:ext cx="11293642" cy="388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Anni '90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Studi IPLA Indagine sul declino del pino silvestre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Negli anni ‘90, IPLA aprì circa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 profili di suolo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sul versante nord della valle centrale (da Villeneuve a Saint Vincent) per analizzare il fenomeno del declino forestale             combinazione di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materiale calcareo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 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substrato e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siccità </a:t>
            </a:r>
            <a:r>
              <a:rPr lang="it-IT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estiva </a:t>
            </a:r>
            <a:r>
              <a:rPr lang="it-IT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ricorrente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5487" y="101615"/>
            <a:ext cx="2396000" cy="1227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7"/>
          <p:cNvCxnSpPr/>
          <p:nvPr/>
        </p:nvCxnSpPr>
        <p:spPr>
          <a:xfrm rot="10800000" flipH="1">
            <a:off x="5620665" y="2649517"/>
            <a:ext cx="970547" cy="16042"/>
          </a:xfrm>
          <a:prstGeom prst="straightConnector1">
            <a:avLst/>
          </a:prstGeom>
          <a:noFill/>
          <a:ln w="79375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34" y="3372841"/>
            <a:ext cx="10864130" cy="339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/>
          <p:nvPr/>
        </p:nvSpPr>
        <p:spPr>
          <a:xfrm>
            <a:off x="248652" y="0"/>
            <a:ext cx="8710863" cy="571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Congresso della Società Italiana della Scienza del Suolo (1999) a Gressoney-Saint-Jean</a:t>
            </a:r>
            <a:endParaRPr sz="32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Interesse crescente per la pedologia</a:t>
            </a:r>
            <a:endParaRPr dirty="0"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Università di Torino — DIPAVRA (ora DISAFA, Dipartimento di Scienze Agrarie, Forestali e Alimentari).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Supporto della </a:t>
            </a:r>
            <a:endParaRPr lang="it-IT" sz="32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Regione Autonoma  </a:t>
            </a:r>
            <a:r>
              <a:rPr lang="it-IT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Valle </a:t>
            </a:r>
            <a:r>
              <a:rPr lang="it-IT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d'Aosta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6989" y="561473"/>
            <a:ext cx="4054431" cy="620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/>
          <p:nvPr/>
        </p:nvSpPr>
        <p:spPr>
          <a:xfrm>
            <a:off x="160421" y="166909"/>
            <a:ext cx="11871158" cy="565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Anni 2000 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Crescente Interesse per i suoli da parte della </a:t>
            </a:r>
            <a:r>
              <a:rPr lang="it-IT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Regione Autonoma Valle d'Aosta </a:t>
            </a: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seguito degli effetti dell’alluvione di ottobre 2000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Inizio di numerosi </a:t>
            </a:r>
            <a:r>
              <a:rPr lang="it-IT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progetti di ricerca</a:t>
            </a: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collaborazione con: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ARPA Valle d'Aosta (Agenzia Regionale per la Protezione Ambientale)</a:t>
            </a:r>
            <a:endParaRPr/>
          </a:p>
          <a:p>
            <a:pPr marL="0" marR="0" lvl="0" indent="-203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Institut Agricole Régional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Università di Torino</a:t>
            </a:r>
            <a:endParaRPr/>
          </a:p>
          <a:p>
            <a:pPr marL="0" marR="0" lvl="0" indent="-203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Università di Milano</a:t>
            </a:r>
            <a:endParaRPr/>
          </a:p>
          <a:p>
            <a:pPr marL="0" marR="0" lvl="0" indent="-203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Università di Milano-Bicocca</a:t>
            </a:r>
            <a:endParaRPr sz="32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8420" y="4185222"/>
            <a:ext cx="146685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5784" y="4984776"/>
            <a:ext cx="1313177" cy="126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268" y="4294760"/>
            <a:ext cx="160972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35831" y="1771649"/>
            <a:ext cx="975156" cy="9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8185" y="3288895"/>
            <a:ext cx="3444330" cy="681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1664</Words>
  <Application>Microsoft Office PowerPoint</Application>
  <PresentationFormat>Widescreen</PresentationFormat>
  <Paragraphs>296</Paragraphs>
  <Slides>41</Slides>
  <Notes>40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7" baseType="lpstr">
      <vt:lpstr>Calibri</vt:lpstr>
      <vt:lpstr>Overlock</vt:lpstr>
      <vt:lpstr>Noto Sans Symbols</vt:lpstr>
      <vt:lpstr>Arial</vt:lpstr>
      <vt:lpstr>Courier New</vt:lpstr>
      <vt:lpstr>Tema di Office</vt:lpstr>
      <vt:lpstr>Presentazione standard di PowerPoint</vt:lpstr>
      <vt:lpstr>Stato dell’arte 2025 </vt:lpstr>
      <vt:lpstr>Soil science in Italy dal 1861 al 2024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2016 – 2020 Progetto Spazio Alpino Links4Soils </vt:lpstr>
      <vt:lpstr>2016 – 2020 Progetto Spazio Alpino Links4Soils  https://www.alpine-space.eu/project/links4soils/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Osservatorio regionale sul consumo del suolo</vt:lpstr>
      <vt:lpstr>Presentazione standard di PowerPoint</vt:lpstr>
      <vt:lpstr>Presentazione standard di PowerPoint</vt:lpstr>
      <vt:lpstr>2019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stato della conoscenza del suolo in Valle d’Aosta</dc:title>
  <dc:creator>Evelyne NAVILLOD</dc:creator>
  <cp:lastModifiedBy>Evelyne NAVILLOD</cp:lastModifiedBy>
  <cp:revision>11</cp:revision>
  <dcterms:created xsi:type="dcterms:W3CDTF">2024-11-04T07:40:09Z</dcterms:created>
  <dcterms:modified xsi:type="dcterms:W3CDTF">2025-05-27T16:01:19Z</dcterms:modified>
</cp:coreProperties>
</file>