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16" r:id="rId4"/>
    <p:sldId id="317" r:id="rId5"/>
    <p:sldId id="318" r:id="rId6"/>
    <p:sldId id="319" r:id="rId7"/>
    <p:sldId id="321" r:id="rId8"/>
    <p:sldId id="322" r:id="rId9"/>
    <p:sldId id="323" r:id="rId10"/>
    <p:sldId id="327" r:id="rId11"/>
    <p:sldId id="324" r:id="rId12"/>
    <p:sldId id="325" r:id="rId13"/>
    <p:sldId id="326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9DF"/>
    <a:srgbClr val="006C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86"/>
    <p:restoredTop sz="94710"/>
  </p:normalViewPr>
  <p:slideViewPr>
    <p:cSldViewPr snapToGrid="0">
      <p:cViewPr varScale="1">
        <p:scale>
          <a:sx n="150" d="100"/>
          <a:sy n="150" d="100"/>
        </p:scale>
        <p:origin x="184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3E56D-901C-314A-8D71-9E714C05BF0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55FEF-0CE8-E54B-8E38-D0E0A79F9F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587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155FEF-0CE8-E54B-8E38-D0E0A79F9F6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35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23A9E3-1C14-82B4-92D8-723F7F5243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290D9B0-2E9E-473F-1FF9-FB048F0322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326A63-2B82-348A-13B0-D20105F9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B70-432B-434F-B7A2-2B79A2F3E3E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D7E708-23A4-DB77-2540-181F5892C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F2D339-AC64-B385-0ED6-3DDFDA0A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BA74-992C-6A4F-8E23-27B2E4D2A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202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177BEC-526D-D96A-E7BF-B06FDF444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A027BAC-4B4F-860C-343B-D7F7C9C9FD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63C350-EF39-2CCA-3C35-77E480AB8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B70-432B-434F-B7A2-2B79A2F3E3E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BAA6C8-4DD8-D711-B85D-337E0C72A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EB9715A-9D69-4792-447D-F2D40F80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BA74-992C-6A4F-8E23-27B2E4D2A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4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6C1C32D-5E9F-AC94-6079-8E384CFED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B2D387B-3DF7-A8A4-F56F-567E00487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32FC07-C961-5D05-68E5-62259C24C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B70-432B-434F-B7A2-2B79A2F3E3E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FECD0D-4AB5-89C0-46E6-83711FE36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252C2E-12E0-5551-790F-37212137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BA74-992C-6A4F-8E23-27B2E4D2A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640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7D0F17-1CBA-C1D9-9963-091D15D4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6B3EEA-8CA1-9C0A-CF51-445F6AE69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901D188-F95B-5F5A-B8E4-F83966865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B70-432B-434F-B7A2-2B79A2F3E3E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BCDBAC-4E3A-8343-504C-7D5546AD6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DFD46B-53F2-6C07-8E64-D70E25C4A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BA74-992C-6A4F-8E23-27B2E4D2A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84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1FAFDC-0342-6D10-1C43-633F85D51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6A8BCB6-1808-F266-46E1-A3B8F5734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786BA7-F394-119B-94CB-6EE694FE0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B70-432B-434F-B7A2-2B79A2F3E3E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993207-7C0D-C47F-C16C-C75CEE071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643B65-3011-D65B-3B81-D0F4B701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BA74-992C-6A4F-8E23-27B2E4D2A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5924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50B567-0311-BC5C-C5ED-7D5B3F06C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792224-E149-1EBC-09E6-316448ED2D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777E21C-9ED7-C869-85F0-75E49F432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7C75574-F96D-3568-7173-6C30E1843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B70-432B-434F-B7A2-2B79A2F3E3E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F335FCC-E8A3-FD22-A8F9-299DFECD7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2762F60-988E-6C6B-7CD8-83C8F644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BA74-992C-6A4F-8E23-27B2E4D2A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015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4007E8-A1CB-D7DA-5297-8A717672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9F5069-A345-DF5B-544C-405D0A5D8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79E9E08-9877-E3C2-B6BB-D8C100406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452F3DC-983C-A58B-8E61-69F9CC8106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EAB637C-98FF-C831-573E-E1B8983E1A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36B4336-B76E-2011-9DB5-8AFD2C6C6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B70-432B-434F-B7A2-2B79A2F3E3E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B769F6F-4751-2B97-05C7-0A6BA35A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14EC79C-2961-5EAC-E038-A5E0B5ADB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BA74-992C-6A4F-8E23-27B2E4D2A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51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B14DDB-CC3C-D05C-D982-5FFD36B52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1F5844-6B31-DC4E-2254-57420E9B0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B70-432B-434F-B7A2-2B79A2F3E3E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49112F8-414B-58FF-5B26-93F5E1D7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CF4FA0F-EDB5-7E4A-9600-714CF007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BA74-992C-6A4F-8E23-27B2E4D2A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76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26691A1-1BF1-19AB-BB0D-0F04EE579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B70-432B-434F-B7A2-2B79A2F3E3E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DD2BA52-1D73-18E8-DC15-AD592307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293794C-AD45-194D-64B6-7D50046BC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BA74-992C-6A4F-8E23-27B2E4D2A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33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1D29C-D5C4-6ED1-ADC3-390CB91D6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AC8F29-73F4-7012-51FD-39FEB704B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B1AF25-51A6-0BED-16B3-5BF2A2FD9C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9811404-DF81-8BB9-47ED-CF3203AA9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B70-432B-434F-B7A2-2B79A2F3E3E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3346358-80D9-FF10-D639-58389DA77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AD20E07-9AAD-70BB-66C2-39E24B42E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BA74-992C-6A4F-8E23-27B2E4D2A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19230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DAAEB4-BF20-90C1-9DC1-4831D52B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8AF4AE3-CAD3-8C45-3C46-F22EA14146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72E228-23B4-2338-2EE8-BE0E0BB4C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AE4D348-4DAB-1AF6-9DFF-047EE52EB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32B70-432B-434F-B7A2-2B79A2F3E3E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05CD799-72A7-F003-721F-14FA12077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C20416F-6EA7-AC95-1CF3-E22CEF482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BA74-992C-6A4F-8E23-27B2E4D2A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02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6795360-E0D1-4F4F-5F4A-C6160680E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E9016BD-1212-AE5C-3AF2-3E05A3EA1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1972A9-0BF5-12B8-2A85-46E23BD6F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632B70-432B-434F-B7A2-2B79A2F3E3EE}" type="datetimeFigureOut">
              <a:rPr lang="it-IT" smtClean="0"/>
              <a:t>28/05/25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AFDC50-39AB-8223-7A31-04D99E6E6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B3A44F-711D-C248-7AC4-C1EC78E38C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82BA74-992C-6A4F-8E23-27B2E4D2A3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967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2.JPG"/><Relationship Id="rId7" Type="http://schemas.openxmlformats.org/officeDocument/2006/relationships/image" Target="../media/image1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1">
            <a:extLst>
              <a:ext uri="{FF2B5EF4-FFF2-40B4-BE49-F238E27FC236}">
                <a16:creationId xmlns:a16="http://schemas.microsoft.com/office/drawing/2014/main" id="{A8133878-D454-6352-5891-6948F68FC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75862"/>
            <a:ext cx="12192000" cy="36933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/>
              <a:t>Dr. Andrea Benech</a:t>
            </a:r>
          </a:p>
        </p:txBody>
      </p:sp>
      <p:sp>
        <p:nvSpPr>
          <p:cNvPr id="5" name="CasellaDiTesto 2">
            <a:extLst>
              <a:ext uri="{FF2B5EF4-FFF2-40B4-BE49-F238E27FC236}">
                <a16:creationId xmlns:a16="http://schemas.microsoft.com/office/drawing/2014/main" id="{7726E28C-AE84-B3B7-E7E5-C74AA8F5F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8268" y="3047463"/>
            <a:ext cx="1795463" cy="369332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/>
              <a:t>29/05/25</a:t>
            </a: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A067E47E-F2E5-5012-2F63-C0EF52A1E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88698"/>
            <a:ext cx="12192000" cy="83099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 err="1"/>
              <a:t>Pedodiversità</a:t>
            </a:r>
            <a:r>
              <a:rPr lang="it-IT" altLang="it-IT" sz="2400" b="1" dirty="0"/>
              <a:t> dei suoli di tundra alpina del sito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b="1" dirty="0"/>
              <a:t>LTER Istituto Mosso e del Passo Gavia</a:t>
            </a:r>
          </a:p>
        </p:txBody>
      </p:sp>
      <p:pic>
        <p:nvPicPr>
          <p:cNvPr id="7" name="Immagine 6" descr="logo_disafa">
            <a:extLst>
              <a:ext uri="{FF2B5EF4-FFF2-40B4-BE49-F238E27FC236}">
                <a16:creationId xmlns:a16="http://schemas.microsoft.com/office/drawing/2014/main" id="{DA1590ED-87BA-208C-B241-7D4A7B661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9723" y="4739342"/>
            <a:ext cx="1180031" cy="123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rc_mi" descr="Immagine che contiene logo&#10;&#10;Descrizione generata automaticamente">
            <a:extLst>
              <a:ext uri="{FF2B5EF4-FFF2-40B4-BE49-F238E27FC236}">
                <a16:creationId xmlns:a16="http://schemas.microsoft.com/office/drawing/2014/main" id="{4592211D-62AD-E659-1C51-D6F4E45FF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539607" y="4568928"/>
            <a:ext cx="1112783" cy="157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Immagine che contiene testo, Elementi grafici, grafica, Carattere&#10;&#10;Descrizione generata automaticamente">
            <a:extLst>
              <a:ext uri="{FF2B5EF4-FFF2-40B4-BE49-F238E27FC236}">
                <a16:creationId xmlns:a16="http://schemas.microsoft.com/office/drawing/2014/main" id="{95461192-F36D-9B7E-B2BC-BBA438210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877" y="4627401"/>
            <a:ext cx="1428397" cy="1083802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59EE9CCA-0ECA-079B-D70E-72BFB6E3E5C1}"/>
              </a:ext>
            </a:extLst>
          </p:cNvPr>
          <p:cNvSpPr/>
          <p:nvPr/>
        </p:nvSpPr>
        <p:spPr>
          <a:xfrm>
            <a:off x="0" y="0"/>
            <a:ext cx="12192000" cy="1227221"/>
          </a:xfrm>
          <a:prstGeom prst="rect">
            <a:avLst/>
          </a:prstGeom>
          <a:solidFill>
            <a:srgbClr val="0089D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9B160C44-ACB2-4AF3-307A-67AE9EB9CA9E}"/>
              </a:ext>
            </a:extLst>
          </p:cNvPr>
          <p:cNvGrpSpPr/>
          <p:nvPr/>
        </p:nvGrpSpPr>
        <p:grpSpPr>
          <a:xfrm>
            <a:off x="284998" y="341657"/>
            <a:ext cx="11622003" cy="534641"/>
            <a:chOff x="307147" y="299623"/>
            <a:chExt cx="11622003" cy="534641"/>
          </a:xfrm>
        </p:grpSpPr>
        <p:pic>
          <p:nvPicPr>
            <p:cNvPr id="17" name="Immagine 16" descr="Immagine che contiene Carattere, testo, logo, Elementi grafici&#10;&#10;Il contenuto generato dall'IA potrebbe non essere corretto.">
              <a:extLst>
                <a:ext uri="{FF2B5EF4-FFF2-40B4-BE49-F238E27FC236}">
                  <a16:creationId xmlns:a16="http://schemas.microsoft.com/office/drawing/2014/main" id="{E319BF6B-7E40-FE2A-CFEA-C77899A78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134722" y="299623"/>
              <a:ext cx="1794428" cy="534641"/>
            </a:xfrm>
            <a:prstGeom prst="rect">
              <a:avLst/>
            </a:prstGeom>
          </p:spPr>
        </p:pic>
        <p:pic>
          <p:nvPicPr>
            <p:cNvPr id="19" name="Immagine 18" descr="Immagine che contiene Carattere, testo, schermata, Blu elettrico&#10;&#10;Il contenuto generato dall'IA potrebbe non essere corretto.">
              <a:extLst>
                <a:ext uri="{FF2B5EF4-FFF2-40B4-BE49-F238E27FC236}">
                  <a16:creationId xmlns:a16="http://schemas.microsoft.com/office/drawing/2014/main" id="{F37609C1-42B8-EA09-E1FE-807DCCF60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7147" y="299624"/>
              <a:ext cx="2088988" cy="53464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Immagine 20" descr="Immagine che contiene testo, Carattere, Elementi grafici, logo&#10;&#10;Il contenuto generato dall'IA potrebbe non essere corretto.">
              <a:extLst>
                <a:ext uri="{FF2B5EF4-FFF2-40B4-BE49-F238E27FC236}">
                  <a16:creationId xmlns:a16="http://schemas.microsoft.com/office/drawing/2014/main" id="{7CFAEF12-6DC6-7158-C8D8-1522AD4F4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2405" y="299623"/>
              <a:ext cx="1671678" cy="53464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3" name="Immagine 22" descr="Immagine che contiene Elementi grafici, grafica, schermata, Policromia&#10;&#10;Il contenuto generato dall'IA potrebbe non essere corretto.">
              <a:extLst>
                <a:ext uri="{FF2B5EF4-FFF2-40B4-BE49-F238E27FC236}">
                  <a16:creationId xmlns:a16="http://schemas.microsoft.com/office/drawing/2014/main" id="{84E51708-5409-ADBB-A148-A375349F9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77007" y="299623"/>
              <a:ext cx="1824906" cy="53464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4" name="Immagine 23" descr="Immagine che contiene arte, design&#10;&#10;Descrizione generata automaticamente con attendibilità media">
              <a:extLst>
                <a:ext uri="{FF2B5EF4-FFF2-40B4-BE49-F238E27FC236}">
                  <a16:creationId xmlns:a16="http://schemas.microsoft.com/office/drawing/2014/main" id="{DA98C4B8-6E28-3A01-97E0-12EF0675D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6829" y="299623"/>
              <a:ext cx="1942978" cy="534641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EED7389-6BB4-8C02-8ABD-2483C2AAAF3C}"/>
              </a:ext>
            </a:extLst>
          </p:cNvPr>
          <p:cNvSpPr txBox="1"/>
          <p:nvPr/>
        </p:nvSpPr>
        <p:spPr>
          <a:xfrm>
            <a:off x="4521210" y="3546714"/>
            <a:ext cx="314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36° Assemblea annuale SILPA</a:t>
            </a:r>
          </a:p>
        </p:txBody>
      </p:sp>
    </p:spTree>
    <p:extLst>
      <p:ext uri="{BB962C8B-B14F-4D97-AF65-F5344CB8AC3E}">
        <p14:creationId xmlns:p14="http://schemas.microsoft.com/office/powerpoint/2010/main" val="288522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02EC0D-9206-5F65-24C5-F5090716F155}"/>
              </a:ext>
            </a:extLst>
          </p:cNvPr>
          <p:cNvSpPr txBox="1"/>
          <p:nvPr/>
        </p:nvSpPr>
        <p:spPr>
          <a:xfrm>
            <a:off x="70335" y="1245634"/>
            <a:ext cx="7781191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Elevata presenza di scheletro, anche in superficie; evidenze di </a:t>
            </a:r>
            <a:r>
              <a:rPr lang="it-IT" dirty="0" err="1"/>
              <a:t>crioturbazione</a:t>
            </a:r>
            <a:r>
              <a:rPr lang="it-IT" dirty="0"/>
              <a:t> in quasi tutti i profili</a:t>
            </a:r>
          </a:p>
          <a:p>
            <a:endParaRPr lang="it-IT" sz="400" dirty="0"/>
          </a:p>
          <a:p>
            <a:r>
              <a:rPr lang="it-IT" b="1" dirty="0"/>
              <a:t>Orizzonti superficiali: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sottili, scuri e ricchi in carbonio (feltro radicale), talvolta di transizione (AE o EA), rari orizzonte E (sotto SB, vedi foto in alto a destra)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struttura granulare fine da debole a moderata, "sale e pepe"</a:t>
            </a:r>
          </a:p>
          <a:p>
            <a:pPr>
              <a:buNone/>
            </a:pPr>
            <a:r>
              <a:rPr lang="it-IT" b="1" dirty="0"/>
              <a:t>Orizzonti minerali subsuperficiali: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Bh</a:t>
            </a:r>
            <a:r>
              <a:rPr lang="it-IT" dirty="0"/>
              <a:t> o </a:t>
            </a:r>
            <a:r>
              <a:rPr lang="it-IT" dirty="0" err="1"/>
              <a:t>Bhs</a:t>
            </a:r>
            <a:r>
              <a:rPr lang="it-IT" dirty="0"/>
              <a:t> spessi (10 - 25 cm), scuri e ricchi in carbonio, con accumulo di sostanza organica </a:t>
            </a:r>
            <a:r>
              <a:rPr lang="it-IT" dirty="0" err="1"/>
              <a:t>umificata</a:t>
            </a:r>
            <a:r>
              <a:rPr lang="it-IT" dirty="0"/>
              <a:t> legata a ossidi di Fe e Al (indice di </a:t>
            </a:r>
            <a:r>
              <a:rPr lang="it-IT" dirty="0" err="1"/>
              <a:t>podzolizzazione</a:t>
            </a:r>
            <a:r>
              <a:rPr lang="it-IT" dirty="0"/>
              <a:t> avanzata)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struttura prevalentemente laminare o poliedrica subangolare grossolana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in profondità, orizzonti </a:t>
            </a:r>
            <a:r>
              <a:rPr lang="it-IT" dirty="0" err="1"/>
              <a:t>Bs</a:t>
            </a:r>
            <a:r>
              <a:rPr lang="it-IT" dirty="0"/>
              <a:t> bruni o bruno intensi, con struttura laminare o subangolare moderata</a:t>
            </a:r>
          </a:p>
          <a:p>
            <a:pPr>
              <a:buNone/>
            </a:pPr>
            <a:r>
              <a:rPr lang="it-IT" b="1" dirty="0"/>
              <a:t>Orizzonti profondi: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per lo più di transizione (</a:t>
            </a:r>
            <a:r>
              <a:rPr lang="it-IT" dirty="0" err="1"/>
              <a:t>BCs</a:t>
            </a:r>
            <a:r>
              <a:rPr lang="it-IT" dirty="0"/>
              <a:t>, </a:t>
            </a:r>
            <a:r>
              <a:rPr lang="it-IT" dirty="0" err="1"/>
              <a:t>CBs</a:t>
            </a:r>
            <a:r>
              <a:rPr lang="it-IT" dirty="0"/>
              <a:t>, ecc.) o orizzonti 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strutture laminari, </a:t>
            </a:r>
            <a:r>
              <a:rPr lang="it-IT" dirty="0" err="1"/>
              <a:t>subangolari</a:t>
            </a:r>
            <a:r>
              <a:rPr lang="it-IT" dirty="0"/>
              <a:t> o granulari deboli</a:t>
            </a:r>
          </a:p>
        </p:txBody>
      </p:sp>
      <p:pic>
        <p:nvPicPr>
          <p:cNvPr id="7" name="Immagine 6" descr="Immagine che contiene aria aperta, erba, pianta, tomba&#10;&#10;Il contenuto generato dall'IA potrebbe non essere corretto.">
            <a:extLst>
              <a:ext uri="{FF2B5EF4-FFF2-40B4-BE49-F238E27FC236}">
                <a16:creationId xmlns:a16="http://schemas.microsoft.com/office/drawing/2014/main" id="{2379B0EA-3E43-F1FB-7A78-FF192D403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526" y="953247"/>
            <a:ext cx="4202723" cy="18953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Segnaposto contenuto 4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5ECBE0E1-3AEF-8F8F-095B-96B7CDAA5E0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044" y="116411"/>
            <a:ext cx="1400725" cy="3693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B1C9813-813A-9542-81EF-3AD71CC00383}"/>
              </a:ext>
            </a:extLst>
          </p:cNvPr>
          <p:cNvSpPr txBox="1"/>
          <p:nvPr/>
        </p:nvSpPr>
        <p:spPr>
          <a:xfrm>
            <a:off x="0" y="659639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29/05/25</a:t>
            </a:r>
          </a:p>
        </p:txBody>
      </p:sp>
      <p:pic>
        <p:nvPicPr>
          <p:cNvPr id="14" name="Immagine 13" descr="Immagine che contiene erba, aria aperta, tomba, cimitero&#10;&#10;Descrizione generata automaticamente">
            <a:extLst>
              <a:ext uri="{FF2B5EF4-FFF2-40B4-BE49-F238E27FC236}">
                <a16:creationId xmlns:a16="http://schemas.microsoft.com/office/drawing/2014/main" id="{2128B9E2-343A-F227-4918-53BFEC475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179" y="2988540"/>
            <a:ext cx="1975416" cy="35150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32E6551-1FD8-F3A1-4D42-D87F8C3BCEEB}"/>
              </a:ext>
            </a:extLst>
          </p:cNvPr>
          <p:cNvSpPr txBox="1"/>
          <p:nvPr/>
        </p:nvSpPr>
        <p:spPr>
          <a:xfrm>
            <a:off x="4872652" y="193355"/>
            <a:ext cx="2169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Passo Gavia</a:t>
            </a:r>
          </a:p>
        </p:txBody>
      </p:sp>
    </p:spTree>
    <p:extLst>
      <p:ext uri="{BB962C8B-B14F-4D97-AF65-F5344CB8AC3E}">
        <p14:creationId xmlns:p14="http://schemas.microsoft.com/office/powerpoint/2010/main" val="72711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DF2AE1-3C4F-C26A-FB48-17E0947B424C}"/>
              </a:ext>
            </a:extLst>
          </p:cNvPr>
          <p:cNvSpPr txBox="1"/>
          <p:nvPr/>
        </p:nvSpPr>
        <p:spPr>
          <a:xfrm>
            <a:off x="471888" y="980059"/>
            <a:ext cx="112482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/>
              <a:t>Vegetazione simile, ma caratteristiche pedologiche profondamente diverse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7C6564B-35D4-E7EB-672F-8059246AFD73}"/>
              </a:ext>
            </a:extLst>
          </p:cNvPr>
          <p:cNvSpPr txBox="1"/>
          <p:nvPr/>
        </p:nvSpPr>
        <p:spPr>
          <a:xfrm>
            <a:off x="3998598" y="308471"/>
            <a:ext cx="4194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Confronto Mosso - Gavia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0FF8F7D-66FE-0749-A80B-92909370303B}"/>
              </a:ext>
            </a:extLst>
          </p:cNvPr>
          <p:cNvSpPr txBox="1"/>
          <p:nvPr/>
        </p:nvSpPr>
        <p:spPr>
          <a:xfrm>
            <a:off x="0" y="1440797"/>
            <a:ext cx="594910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Mosso</a:t>
            </a:r>
          </a:p>
          <a:p>
            <a:pPr algn="ctr"/>
            <a:endParaRPr lang="it-IT" sz="9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Maggiore </a:t>
            </a:r>
            <a:r>
              <a:rPr lang="it-IT" dirty="0" err="1"/>
              <a:t>pedodiversità</a:t>
            </a:r>
            <a:r>
              <a:rPr lang="it-IT" dirty="0"/>
              <a:t>, ma suoli più giovani e frequentemente disturbati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Suoli meno sviluppati, poco profondi, dominati da processi di alterazione minerale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&lt; accumulo di sostanza organica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Tessitura: sabbia </a:t>
            </a:r>
            <a:r>
              <a:rPr lang="it-IT" sz="1400" dirty="0"/>
              <a:t>~ </a:t>
            </a:r>
            <a:r>
              <a:rPr lang="it-IT" dirty="0"/>
              <a:t>80%, limo </a:t>
            </a:r>
            <a:r>
              <a:rPr lang="it-IT" sz="1400" dirty="0"/>
              <a:t>~ </a:t>
            </a:r>
            <a:r>
              <a:rPr lang="it-IT" dirty="0"/>
              <a:t>18%, argilla </a:t>
            </a:r>
            <a:r>
              <a:rPr lang="it-IT" sz="1400" dirty="0"/>
              <a:t>~ </a:t>
            </a:r>
            <a:r>
              <a:rPr lang="it-IT" dirty="0"/>
              <a:t>2%</a:t>
            </a:r>
          </a:p>
          <a:p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E6366D2-F774-BD9B-A132-7AA9D4B3059A}"/>
              </a:ext>
            </a:extLst>
          </p:cNvPr>
          <p:cNvSpPr txBox="1"/>
          <p:nvPr/>
        </p:nvSpPr>
        <p:spPr>
          <a:xfrm>
            <a:off x="6242894" y="1440797"/>
            <a:ext cx="5949106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Gavia</a:t>
            </a:r>
          </a:p>
          <a:p>
            <a:pPr algn="ctr"/>
            <a:endParaRPr lang="it-IT" sz="9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Suoli più sviluppati, acidi e ricchi in C organico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Evidenti processi di </a:t>
            </a:r>
            <a:r>
              <a:rPr lang="it-IT" dirty="0" err="1"/>
              <a:t>podzolizzazione</a:t>
            </a:r>
            <a:r>
              <a:rPr lang="it-IT" dirty="0"/>
              <a:t> e accumulo di sostanza organica anche in profondità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Presenza diffusa di </a:t>
            </a:r>
            <a:r>
              <a:rPr lang="it-IT" dirty="0" err="1"/>
              <a:t>crioturbazione</a:t>
            </a:r>
            <a:r>
              <a:rPr lang="it-IT" dirty="0"/>
              <a:t>, indicativa di condizioni climatiche più rigide in passato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Tessitura: sabbia </a:t>
            </a:r>
            <a:r>
              <a:rPr lang="it-IT" sz="1400" dirty="0"/>
              <a:t>~ </a:t>
            </a:r>
            <a:r>
              <a:rPr lang="it-IT" dirty="0"/>
              <a:t>60%, limo </a:t>
            </a:r>
            <a:r>
              <a:rPr lang="it-IT" sz="1400" dirty="0"/>
              <a:t>~ </a:t>
            </a:r>
            <a:r>
              <a:rPr lang="it-IT" dirty="0"/>
              <a:t>35%, argilla </a:t>
            </a:r>
            <a:r>
              <a:rPr lang="it-IT" sz="1400" dirty="0"/>
              <a:t>~ </a:t>
            </a:r>
            <a:r>
              <a:rPr lang="it-IT" dirty="0"/>
              <a:t>5%</a:t>
            </a:r>
          </a:p>
          <a:p>
            <a:endParaRPr lang="it-IT" dirty="0"/>
          </a:p>
        </p:txBody>
      </p:sp>
      <p:pic>
        <p:nvPicPr>
          <p:cNvPr id="2" name="Segnaposto contenuto 4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ED1F186F-5F0B-BB8F-A3B2-51AFD5D6C1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044" y="116411"/>
            <a:ext cx="1400725" cy="3693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496157E-ED9C-EF8C-8AFA-B45975358321}"/>
              </a:ext>
            </a:extLst>
          </p:cNvPr>
          <p:cNvSpPr txBox="1"/>
          <p:nvPr/>
        </p:nvSpPr>
        <p:spPr>
          <a:xfrm>
            <a:off x="0" y="659639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29/05/25</a:t>
            </a: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AD2E8CD0-F365-15EE-1DF8-28D9ACB7A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356605"/>
              </p:ext>
            </p:extLst>
          </p:nvPr>
        </p:nvGraphicFramePr>
        <p:xfrm>
          <a:off x="3701666" y="4626700"/>
          <a:ext cx="5082455" cy="181114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779695">
                  <a:extLst>
                    <a:ext uri="{9D8B030D-6E8A-4147-A177-3AD203B41FA5}">
                      <a16:colId xmlns:a16="http://schemas.microsoft.com/office/drawing/2014/main" val="628208930"/>
                    </a:ext>
                  </a:extLst>
                </a:gridCol>
                <a:gridCol w="1183980">
                  <a:extLst>
                    <a:ext uri="{9D8B030D-6E8A-4147-A177-3AD203B41FA5}">
                      <a16:colId xmlns:a16="http://schemas.microsoft.com/office/drawing/2014/main" val="285157835"/>
                    </a:ext>
                  </a:extLst>
                </a:gridCol>
                <a:gridCol w="779695">
                  <a:extLst>
                    <a:ext uri="{9D8B030D-6E8A-4147-A177-3AD203B41FA5}">
                      <a16:colId xmlns:a16="http://schemas.microsoft.com/office/drawing/2014/main" val="3551065408"/>
                    </a:ext>
                  </a:extLst>
                </a:gridCol>
                <a:gridCol w="779695">
                  <a:extLst>
                    <a:ext uri="{9D8B030D-6E8A-4147-A177-3AD203B41FA5}">
                      <a16:colId xmlns:a16="http://schemas.microsoft.com/office/drawing/2014/main" val="3212898162"/>
                    </a:ext>
                  </a:extLst>
                </a:gridCol>
                <a:gridCol w="779695">
                  <a:extLst>
                    <a:ext uri="{9D8B030D-6E8A-4147-A177-3AD203B41FA5}">
                      <a16:colId xmlns:a16="http://schemas.microsoft.com/office/drawing/2014/main" val="1453223744"/>
                    </a:ext>
                  </a:extLst>
                </a:gridCol>
                <a:gridCol w="779695">
                  <a:extLst>
                    <a:ext uri="{9D8B030D-6E8A-4147-A177-3AD203B41FA5}">
                      <a16:colId xmlns:a16="http://schemas.microsoft.com/office/drawing/2014/main" val="3375303804"/>
                    </a:ext>
                  </a:extLst>
                </a:gridCol>
              </a:tblGrid>
              <a:tr h="258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dirty="0">
                          <a:effectLst/>
                        </a:rPr>
                        <a:t>Sito</a:t>
                      </a:r>
                      <a:endParaRPr lang="it-IT" sz="1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dirty="0">
                          <a:effectLst/>
                        </a:rPr>
                        <a:t>Tipo di </a:t>
                      </a:r>
                      <a:r>
                        <a:rPr lang="en-GB" sz="1000" dirty="0" err="1">
                          <a:effectLst/>
                        </a:rPr>
                        <a:t>vegetazione</a:t>
                      </a:r>
                      <a:endParaRPr lang="it-IT" sz="1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pH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TOC (%)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TN (%)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C/N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22920961"/>
                  </a:ext>
                </a:extLst>
              </a:tr>
              <a:tr h="258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Mosso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SB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4.9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3.02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0.24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12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6930435"/>
                  </a:ext>
                </a:extLst>
              </a:tr>
              <a:tr h="258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Mosso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INT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4.5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4.28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0.34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dirty="0">
                          <a:effectLst/>
                        </a:rPr>
                        <a:t>12</a:t>
                      </a:r>
                      <a:endParaRPr lang="it-IT" sz="1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45237410"/>
                  </a:ext>
                </a:extLst>
              </a:tr>
              <a:tr h="258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Mosso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CC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4.3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7.28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0.55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dirty="0">
                          <a:effectLst/>
                        </a:rPr>
                        <a:t>13</a:t>
                      </a:r>
                      <a:endParaRPr lang="it-IT" sz="1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1637038"/>
                  </a:ext>
                </a:extLst>
              </a:tr>
              <a:tr h="258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Gavia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SB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4.2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10.12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0.72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14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46465971"/>
                  </a:ext>
                </a:extLst>
              </a:tr>
              <a:tr h="258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Gavia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INT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4.1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9.49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0.63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15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0058000"/>
                  </a:ext>
                </a:extLst>
              </a:tr>
              <a:tr h="2587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Gavia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CC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4.1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11.81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>
                          <a:effectLst/>
                        </a:rPr>
                        <a:t>0.76</a:t>
                      </a:r>
                      <a:endParaRPr lang="it-IT" sz="1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000" dirty="0">
                          <a:effectLst/>
                        </a:rPr>
                        <a:t>16</a:t>
                      </a:r>
                      <a:endParaRPr lang="it-IT" sz="1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9192080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66B5785-76F5-6AC8-A98B-D78E5C09E5FB}"/>
              </a:ext>
            </a:extLst>
          </p:cNvPr>
          <p:cNvSpPr txBox="1"/>
          <p:nvPr/>
        </p:nvSpPr>
        <p:spPr>
          <a:xfrm>
            <a:off x="3701666" y="6426958"/>
            <a:ext cx="5082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/>
              <a:t>Dati riferiti ai primi 10 cm di profondità (</a:t>
            </a:r>
            <a:r>
              <a:rPr lang="it-IT" sz="1600" dirty="0" err="1"/>
              <a:t>topsoil</a:t>
            </a:r>
            <a:r>
              <a:rPr lang="it-IT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9598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32B6EA-D359-93CB-9B1B-E556D1B2599F}"/>
              </a:ext>
            </a:extLst>
          </p:cNvPr>
          <p:cNvSpPr txBox="1"/>
          <p:nvPr/>
        </p:nvSpPr>
        <p:spPr>
          <a:xfrm>
            <a:off x="265471" y="1499996"/>
            <a:ext cx="50681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LTER Istituto Mosso</a:t>
            </a:r>
          </a:p>
          <a:p>
            <a:pPr lvl="1" algn="ctr"/>
            <a:r>
              <a:rPr lang="it-IT" dirty="0"/>
              <a:t>stadio più giovane di ecosistema di tundra alpina, con maggiore diversità pedologica ma sviluppo pedogenetico limitato</a:t>
            </a:r>
          </a:p>
        </p:txBody>
      </p:sp>
      <p:pic>
        <p:nvPicPr>
          <p:cNvPr id="2" name="Segnaposto contenuto 4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CE025982-64EC-5E7E-878F-B384E345AC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044" y="116411"/>
            <a:ext cx="1400725" cy="3693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CFAF1C-7525-A878-B351-669800510F18}"/>
              </a:ext>
            </a:extLst>
          </p:cNvPr>
          <p:cNvSpPr txBox="1"/>
          <p:nvPr/>
        </p:nvSpPr>
        <p:spPr>
          <a:xfrm>
            <a:off x="0" y="659639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29/05/25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8031A63-5933-2194-2385-5DD25FC9AB93}"/>
              </a:ext>
            </a:extLst>
          </p:cNvPr>
          <p:cNvSpPr txBox="1"/>
          <p:nvPr/>
        </p:nvSpPr>
        <p:spPr>
          <a:xfrm>
            <a:off x="5018621" y="301077"/>
            <a:ext cx="21547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Conclusioni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CB47E0-F63D-583D-A5DD-8FF752433263}"/>
              </a:ext>
            </a:extLst>
          </p:cNvPr>
          <p:cNvSpPr txBox="1"/>
          <p:nvPr/>
        </p:nvSpPr>
        <p:spPr>
          <a:xfrm>
            <a:off x="6327468" y="1499995"/>
            <a:ext cx="5100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it-IT" b="1" dirty="0"/>
              <a:t>Passo Gavia</a:t>
            </a:r>
          </a:p>
          <a:p>
            <a:pPr lvl="1" algn="ctr"/>
            <a:r>
              <a:rPr lang="it-IT" dirty="0"/>
              <a:t>stadio più maturo, con omogeneità pedologica, sviluppo avanzato e maggiore accumulo di C organico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FCDFFA5-7ED4-D5D3-9A73-7923953FB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244" y="2908498"/>
            <a:ext cx="4569348" cy="27036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 descr="Immagine che contiene aria aperta, natura, nuvola, altopiano&#10;&#10;Descrizione generata automaticamente">
            <a:extLst>
              <a:ext uri="{FF2B5EF4-FFF2-40B4-BE49-F238E27FC236}">
                <a16:creationId xmlns:a16="http://schemas.microsoft.com/office/drawing/2014/main" id="{9964C40A-678B-1D4C-51C0-36EDAC63E3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410" y="2908498"/>
            <a:ext cx="4569348" cy="27036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493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77DEBF73-664E-A87B-6E88-3841A72E7C48}"/>
              </a:ext>
            </a:extLst>
          </p:cNvPr>
          <p:cNvSpPr txBox="1"/>
          <p:nvPr/>
        </p:nvSpPr>
        <p:spPr>
          <a:xfrm>
            <a:off x="1100457" y="1503715"/>
            <a:ext cx="168405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Grazie a</a:t>
            </a:r>
          </a:p>
          <a:p>
            <a:endParaRPr lang="it-IT" sz="3200" b="1" dirty="0"/>
          </a:p>
          <a:p>
            <a:endParaRPr lang="it-IT" sz="3200" b="1" dirty="0"/>
          </a:p>
          <a:p>
            <a:endParaRPr lang="it-IT" sz="3200" b="1" dirty="0"/>
          </a:p>
          <a:p>
            <a:endParaRPr lang="it-IT" sz="3200" b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8D8A72-7D1A-4543-29E3-19D19DBD1CA8}"/>
              </a:ext>
            </a:extLst>
          </p:cNvPr>
          <p:cNvSpPr txBox="1"/>
          <p:nvPr/>
        </p:nvSpPr>
        <p:spPr>
          <a:xfrm>
            <a:off x="893318" y="2411656"/>
            <a:ext cx="2098331" cy="738664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Emanuele Pintaldi</a:t>
            </a:r>
          </a:p>
          <a:p>
            <a:pPr algn="ctr"/>
            <a:endParaRPr lang="it-IT" sz="600" b="1" dirty="0"/>
          </a:p>
          <a:p>
            <a:pPr algn="ctr"/>
            <a:r>
              <a:rPr lang="it-IT" b="1" dirty="0"/>
              <a:t>Michele </a:t>
            </a:r>
            <a:r>
              <a:rPr lang="it-IT" b="1" dirty="0" err="1"/>
              <a:t>Freppaz</a:t>
            </a:r>
            <a:endParaRPr lang="it-IT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8C8C61-255D-443F-87F7-8C973F75EFDC}"/>
              </a:ext>
            </a:extLst>
          </p:cNvPr>
          <p:cNvSpPr txBox="1"/>
          <p:nvPr/>
        </p:nvSpPr>
        <p:spPr>
          <a:xfrm>
            <a:off x="104201" y="5297792"/>
            <a:ext cx="11983598" cy="1477328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Progetto finanziato dall’Unione Europea - </a:t>
            </a:r>
            <a:r>
              <a:rPr lang="it-IT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NextGenerationEU</a:t>
            </a: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– Piano Nazionale Resistenza e Resilienza (PNRR) - Missione 4 Componente 2 Investimento 1.4 – Avviso N. 3138 del 16 dicembre 2021 rettificato con D.D. n.3175 del 18 dicembre 2021 del Ministero dell’Università e della Ricerca. </a:t>
            </a:r>
            <a:r>
              <a:rPr lang="it-IT" dirty="0"/>
              <a:t>Codice progetto CN_00000033, Decreto Direttoriale MUR n.1034 del 17giugno 2022 di concessione del finanziamento, CUP D13C22001350001, titolo progetto “National Biodiversity Future Center - NBFC”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4315CF-1F04-5BF7-DAE1-0F8F597E6CF6}"/>
              </a:ext>
            </a:extLst>
          </p:cNvPr>
          <p:cNvSpPr txBox="1"/>
          <p:nvPr/>
        </p:nvSpPr>
        <p:spPr>
          <a:xfrm>
            <a:off x="582039" y="3863041"/>
            <a:ext cx="2768441" cy="646331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Laboratorio agrochimico regionale - Piemonte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CB4A8EF-D08C-1836-90E9-ACE78134EDF9}"/>
              </a:ext>
            </a:extLst>
          </p:cNvPr>
          <p:cNvSpPr txBox="1"/>
          <p:nvPr/>
        </p:nvSpPr>
        <p:spPr>
          <a:xfrm>
            <a:off x="893319" y="3235923"/>
            <a:ext cx="2098330" cy="369332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Michele D’Amico</a:t>
            </a:r>
          </a:p>
        </p:txBody>
      </p:sp>
    </p:spTree>
    <p:extLst>
      <p:ext uri="{BB962C8B-B14F-4D97-AF65-F5344CB8AC3E}">
        <p14:creationId xmlns:p14="http://schemas.microsoft.com/office/powerpoint/2010/main" val="16594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4ED258DC-EE92-5A6E-3761-62CD650BA706}"/>
              </a:ext>
            </a:extLst>
          </p:cNvPr>
          <p:cNvSpPr txBox="1">
            <a:spLocks/>
          </p:cNvSpPr>
          <p:nvPr/>
        </p:nvSpPr>
        <p:spPr>
          <a:xfrm>
            <a:off x="603396" y="590900"/>
            <a:ext cx="10856067" cy="2108699"/>
          </a:xfrm>
          <a:prstGeom prst="rect">
            <a:avLst/>
          </a:prstGeom>
        </p:spPr>
        <p:txBody>
          <a:bodyPr anchor="t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6000" b="1" kern="1200">
                <a:solidFill>
                  <a:schemeClr val="bg1"/>
                </a:solidFill>
                <a:latin typeface="Helvetica" pitchFamily="2" charset="0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chemeClr val="tx1"/>
                </a:solidFill>
                <a:latin typeface="+mn-lt"/>
              </a:rPr>
              <a:t>NBFC – Spoke 3</a:t>
            </a:r>
          </a:p>
          <a:p>
            <a:endParaRPr lang="it-IT" sz="1050" dirty="0">
              <a:solidFill>
                <a:schemeClr val="tx1"/>
              </a:solidFill>
              <a:latin typeface="+mn-lt"/>
            </a:endParaRPr>
          </a:p>
          <a:p>
            <a:endParaRPr lang="it-IT" sz="800" dirty="0">
              <a:solidFill>
                <a:schemeClr val="tx1"/>
              </a:solidFill>
              <a:latin typeface="+mn-lt"/>
            </a:endParaRPr>
          </a:p>
          <a:p>
            <a:r>
              <a:rPr lang="it-IT" sz="20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Valutare e monitorare la biodiversità terrestre </a:t>
            </a:r>
            <a:r>
              <a:rPr lang="it-IT" sz="2000" b="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e la sua evoluzione:</a:t>
            </a:r>
          </a:p>
          <a:p>
            <a:r>
              <a:rPr lang="it-IT" sz="2000" b="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dalla tassonomia alla genomica e </a:t>
            </a:r>
            <a:r>
              <a:rPr lang="it-IT" sz="2000" b="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citizen</a:t>
            </a:r>
            <a:r>
              <a:rPr lang="it-IT" sz="2000" b="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science</a:t>
            </a:r>
          </a:p>
          <a:p>
            <a:pPr algn="l"/>
            <a:endParaRPr lang="it-IT" sz="2000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indent="0">
              <a:buNone/>
            </a:pPr>
            <a:r>
              <a:rPr lang="en-US" sz="1800" b="0" dirty="0">
                <a:solidFill>
                  <a:schemeClr val="tx1"/>
                </a:solidFill>
                <a:latin typeface="+mn-lt"/>
              </a:rPr>
              <a:t>Focus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sulla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conoscenza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della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biodiversità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del </a:t>
            </a:r>
            <a:r>
              <a:rPr lang="en-US" sz="1800" dirty="0" err="1">
                <a:solidFill>
                  <a:schemeClr val="tx1"/>
                </a:solidFill>
                <a:latin typeface="+mn-lt"/>
              </a:rPr>
              <a:t>suolo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per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massimizzare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le loro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funzioni</a:t>
            </a:r>
            <a:r>
              <a:rPr lang="en-US" sz="1800" b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1800" b="0" dirty="0" err="1">
                <a:solidFill>
                  <a:schemeClr val="tx1"/>
                </a:solidFill>
                <a:latin typeface="+mn-lt"/>
              </a:rPr>
              <a:t>ecologiche</a:t>
            </a:r>
            <a:endParaRPr lang="it-IT" sz="20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Segnaposto contenuto 4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C36FDE5A-7DB5-EDBB-7A51-42F47999B8F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6457" y="213249"/>
            <a:ext cx="2408877" cy="6351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Immagine 5" descr="Immagine che contiene Carattere, schermata, microfono, design&#10;&#10;Descrizione generata automaticamente">
            <a:extLst>
              <a:ext uri="{FF2B5EF4-FFF2-40B4-BE49-F238E27FC236}">
                <a16:creationId xmlns:a16="http://schemas.microsoft.com/office/drawing/2014/main" id="{4A724FEA-07E0-A336-87B8-B871A51430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66" y="193341"/>
            <a:ext cx="1910373" cy="674971"/>
          </a:xfrm>
          <a:prstGeom prst="rect">
            <a:avLst/>
          </a:prstGeom>
        </p:spPr>
      </p:pic>
      <p:grpSp>
        <p:nvGrpSpPr>
          <p:cNvPr id="15" name="Gruppo 14">
            <a:extLst>
              <a:ext uri="{FF2B5EF4-FFF2-40B4-BE49-F238E27FC236}">
                <a16:creationId xmlns:a16="http://schemas.microsoft.com/office/drawing/2014/main" id="{99F7B88E-7200-AD86-B5A7-AC1EAB05E329}"/>
              </a:ext>
            </a:extLst>
          </p:cNvPr>
          <p:cNvGrpSpPr/>
          <p:nvPr/>
        </p:nvGrpSpPr>
        <p:grpSpPr>
          <a:xfrm>
            <a:off x="1765009" y="2777260"/>
            <a:ext cx="8365639" cy="2263402"/>
            <a:chOff x="1718955" y="3070797"/>
            <a:chExt cx="8365639" cy="2263402"/>
          </a:xfrm>
        </p:grpSpPr>
        <p:grpSp>
          <p:nvGrpSpPr>
            <p:cNvPr id="16" name="Gruppo 15">
              <a:extLst>
                <a:ext uri="{FF2B5EF4-FFF2-40B4-BE49-F238E27FC236}">
                  <a16:creationId xmlns:a16="http://schemas.microsoft.com/office/drawing/2014/main" id="{F26FCF5B-4FA3-FB6D-2F03-470413DB041F}"/>
                </a:ext>
              </a:extLst>
            </p:cNvPr>
            <p:cNvGrpSpPr/>
            <p:nvPr/>
          </p:nvGrpSpPr>
          <p:grpSpPr>
            <a:xfrm>
              <a:off x="4824183" y="3172238"/>
              <a:ext cx="2132507" cy="1830961"/>
              <a:chOff x="4824183" y="3172238"/>
              <a:chExt cx="2132507" cy="1830961"/>
            </a:xfrm>
          </p:grpSpPr>
          <p:sp>
            <p:nvSpPr>
              <p:cNvPr id="26" name="Freccia giù 25">
                <a:extLst>
                  <a:ext uri="{FF2B5EF4-FFF2-40B4-BE49-F238E27FC236}">
                    <a16:creationId xmlns:a16="http://schemas.microsoft.com/office/drawing/2014/main" id="{E5F87427-854E-279B-7C80-73E48B6A5851}"/>
                  </a:ext>
                </a:extLst>
              </p:cNvPr>
              <p:cNvSpPr/>
              <p:nvPr/>
            </p:nvSpPr>
            <p:spPr>
              <a:xfrm>
                <a:off x="5761537" y="3172238"/>
                <a:ext cx="223839" cy="476716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7CE596FC-0F73-58FC-316F-469D531DFF98}"/>
                  </a:ext>
                </a:extLst>
              </p:cNvPr>
              <p:cNvSpPr txBox="1"/>
              <p:nvPr/>
            </p:nvSpPr>
            <p:spPr>
              <a:xfrm>
                <a:off x="4824183" y="3772093"/>
                <a:ext cx="2132507" cy="1231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/>
                  <a:t>Università di Torino:</a:t>
                </a:r>
              </a:p>
              <a:p>
                <a:pPr algn="ctr"/>
                <a:r>
                  <a:rPr lang="it-IT" dirty="0"/>
                  <a:t>focus sulle</a:t>
                </a:r>
              </a:p>
              <a:p>
                <a:pPr algn="ctr"/>
                <a:r>
                  <a:rPr lang="it-IT" sz="2000" b="1" dirty="0"/>
                  <a:t>Praterie alpine</a:t>
                </a:r>
              </a:p>
              <a:p>
                <a:pPr algn="ctr"/>
                <a:r>
                  <a:rPr lang="it-IT" dirty="0"/>
                  <a:t>dell’Habitat 6150</a:t>
                </a:r>
              </a:p>
            </p:txBody>
          </p:sp>
        </p:grp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C4E61008-4054-F10F-FC79-2DCD084DD110}"/>
                </a:ext>
              </a:extLst>
            </p:cNvPr>
            <p:cNvGrpSpPr/>
            <p:nvPr/>
          </p:nvGrpSpPr>
          <p:grpSpPr>
            <a:xfrm>
              <a:off x="1785207" y="3429000"/>
              <a:ext cx="8299387" cy="1905199"/>
              <a:chOff x="1785207" y="3429000"/>
              <a:chExt cx="8299387" cy="1905199"/>
            </a:xfrm>
          </p:grpSpPr>
          <p:pic>
            <p:nvPicPr>
              <p:cNvPr id="21" name="Immagine 20" descr="Immagine che contiene aria aperta, nuvola, cielo, natura&#10;&#10;Descrizione generata automaticamente">
                <a:extLst>
                  <a:ext uri="{FF2B5EF4-FFF2-40B4-BE49-F238E27FC236}">
                    <a16:creationId xmlns:a16="http://schemas.microsoft.com/office/drawing/2014/main" id="{5DF079CD-86ED-0FE3-A81F-0BE5E05FAB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6797" r="16652"/>
              <a:stretch/>
            </p:blipFill>
            <p:spPr>
              <a:xfrm>
                <a:off x="7510536" y="3429000"/>
                <a:ext cx="2478358" cy="150589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2" name="Picture 1" descr="page36image23634464">
                <a:extLst>
                  <a:ext uri="{FF2B5EF4-FFF2-40B4-BE49-F238E27FC236}">
                    <a16:creationId xmlns:a16="http://schemas.microsoft.com/office/drawing/2014/main" id="{4B5CFAEB-7A0F-6C87-9AB4-5015E8D281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r="1097"/>
              <a:stretch/>
            </p:blipFill>
            <p:spPr bwMode="auto">
              <a:xfrm>
                <a:off x="1785207" y="3429000"/>
                <a:ext cx="2451171" cy="15058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63117CB3-3CDB-297D-DD77-260ED776536D}"/>
                  </a:ext>
                </a:extLst>
              </p:cNvPr>
              <p:cNvSpPr txBox="1"/>
              <p:nvPr/>
            </p:nvSpPr>
            <p:spPr>
              <a:xfrm>
                <a:off x="2215282" y="4964867"/>
                <a:ext cx="1510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Vallette nivali</a:t>
                </a:r>
              </a:p>
            </p:txBody>
          </p:sp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5B368A7-71FA-3C1D-B002-E2F8B606294F}"/>
                  </a:ext>
                </a:extLst>
              </p:cNvPr>
              <p:cNvSpPr txBox="1"/>
              <p:nvPr/>
            </p:nvSpPr>
            <p:spPr>
              <a:xfrm>
                <a:off x="7486319" y="4957792"/>
                <a:ext cx="2598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Praterie di </a:t>
                </a:r>
                <a:r>
                  <a:rPr lang="it-IT" i="1" dirty="0" err="1"/>
                  <a:t>Carex</a:t>
                </a:r>
                <a:r>
                  <a:rPr lang="it-IT" i="1" dirty="0"/>
                  <a:t> </a:t>
                </a:r>
                <a:r>
                  <a:rPr lang="it-IT" i="1" dirty="0" err="1"/>
                  <a:t>curvula</a:t>
                </a:r>
                <a:endParaRPr lang="it-IT" dirty="0"/>
              </a:p>
            </p:txBody>
          </p:sp>
          <p:sp>
            <p:nvSpPr>
              <p:cNvPr id="25" name="Freccia giù 24">
                <a:extLst>
                  <a:ext uri="{FF2B5EF4-FFF2-40B4-BE49-F238E27FC236}">
                    <a16:creationId xmlns:a16="http://schemas.microsoft.com/office/drawing/2014/main" id="{0E5F40C9-28F6-880C-9469-3125D1F32FE5}"/>
                  </a:ext>
                </a:extLst>
              </p:cNvPr>
              <p:cNvSpPr/>
              <p:nvPr/>
            </p:nvSpPr>
            <p:spPr>
              <a:xfrm rot="5400000">
                <a:off x="4497559" y="4360505"/>
                <a:ext cx="148004" cy="357213"/>
              </a:xfrm>
              <a:prstGeom prst="downArrow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18" name="Freccia giù 17">
              <a:extLst>
                <a:ext uri="{FF2B5EF4-FFF2-40B4-BE49-F238E27FC236}">
                  <a16:creationId xmlns:a16="http://schemas.microsoft.com/office/drawing/2014/main" id="{62130B87-4EE9-AE1F-4813-0B6511D51608}"/>
                </a:ext>
              </a:extLst>
            </p:cNvPr>
            <p:cNvSpPr/>
            <p:nvPr/>
          </p:nvSpPr>
          <p:spPr>
            <a:xfrm rot="16200000">
              <a:off x="7082009" y="4360504"/>
              <a:ext cx="148005" cy="357215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DF32D0A9-A5E7-477D-95EB-B06DEBF38D2B}"/>
                </a:ext>
              </a:extLst>
            </p:cNvPr>
            <p:cNvSpPr txBox="1"/>
            <p:nvPr/>
          </p:nvSpPr>
          <p:spPr>
            <a:xfrm>
              <a:off x="1718955" y="3072247"/>
              <a:ext cx="27346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 err="1"/>
                <a:t>All</a:t>
              </a:r>
              <a:r>
                <a:rPr lang="it-IT" b="1" dirty="0"/>
                <a:t>. </a:t>
              </a:r>
              <a:r>
                <a:rPr lang="it-IT" b="1" i="1" dirty="0" err="1"/>
                <a:t>Salicion</a:t>
              </a:r>
              <a:r>
                <a:rPr lang="it-IT" b="1" i="1" dirty="0"/>
                <a:t> </a:t>
              </a:r>
              <a:r>
                <a:rPr lang="it-IT" b="1" i="1" dirty="0" err="1"/>
                <a:t>herbaceae</a:t>
              </a:r>
              <a:endParaRPr lang="it-IT" b="1" i="1" dirty="0"/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C4E043AD-DD3D-30B9-4E16-423479C71DC8}"/>
                </a:ext>
              </a:extLst>
            </p:cNvPr>
            <p:cNvSpPr txBox="1"/>
            <p:nvPr/>
          </p:nvSpPr>
          <p:spPr>
            <a:xfrm>
              <a:off x="7676184" y="3070797"/>
              <a:ext cx="2200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err="1">
                  <a:solidFill>
                    <a:srgbClr val="000000"/>
                  </a:solidFill>
                  <a:effectLst/>
                  <a:latin typeface="Sans"/>
                </a:rPr>
                <a:t>All</a:t>
              </a:r>
              <a:r>
                <a:rPr lang="it-IT" b="1" dirty="0">
                  <a:solidFill>
                    <a:srgbClr val="000000"/>
                  </a:solidFill>
                  <a:effectLst/>
                  <a:latin typeface="Sans"/>
                </a:rPr>
                <a:t>.</a:t>
              </a:r>
              <a:r>
                <a:rPr lang="it-IT" b="1" i="1" dirty="0">
                  <a:solidFill>
                    <a:srgbClr val="000000"/>
                  </a:solidFill>
                  <a:effectLst/>
                  <a:latin typeface="Sans"/>
                </a:rPr>
                <a:t> </a:t>
              </a:r>
              <a:r>
                <a:rPr lang="it-IT" b="1" i="1" dirty="0" err="1">
                  <a:solidFill>
                    <a:srgbClr val="000000"/>
                  </a:solidFill>
                  <a:effectLst/>
                  <a:latin typeface="Sans"/>
                </a:rPr>
                <a:t>Caricion</a:t>
              </a:r>
              <a:r>
                <a:rPr lang="it-IT" b="1" i="1" dirty="0">
                  <a:solidFill>
                    <a:srgbClr val="000000"/>
                  </a:solidFill>
                  <a:effectLst/>
                  <a:latin typeface="Sans"/>
                </a:rPr>
                <a:t> </a:t>
              </a:r>
              <a:r>
                <a:rPr lang="it-IT" b="1" i="1" dirty="0" err="1">
                  <a:solidFill>
                    <a:srgbClr val="000000"/>
                  </a:solidFill>
                  <a:effectLst/>
                  <a:latin typeface="Sans"/>
                </a:rPr>
                <a:t>curvulae</a:t>
              </a:r>
              <a:endParaRPr lang="it-IT" b="1" dirty="0">
                <a:highlight>
                  <a:srgbClr val="FFFF00"/>
                </a:highlight>
              </a:endParaRPr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57A0A2F-6DB2-C994-82A7-0F914096A8DE}"/>
              </a:ext>
            </a:extLst>
          </p:cNvPr>
          <p:cNvSpPr txBox="1"/>
          <p:nvPr/>
        </p:nvSpPr>
        <p:spPr>
          <a:xfrm>
            <a:off x="0" y="659639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29/05/25</a:t>
            </a: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C97E6CBA-4E38-4E53-B2C9-382DFA036A50}"/>
              </a:ext>
            </a:extLst>
          </p:cNvPr>
          <p:cNvGrpSpPr/>
          <p:nvPr/>
        </p:nvGrpSpPr>
        <p:grpSpPr>
          <a:xfrm>
            <a:off x="1227551" y="4883904"/>
            <a:ext cx="9984173" cy="1377281"/>
            <a:chOff x="1227551" y="4883904"/>
            <a:chExt cx="9984173" cy="1377281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EE4BE52D-7B00-4451-E887-355AA89DD84B}"/>
                </a:ext>
              </a:extLst>
            </p:cNvPr>
            <p:cNvGrpSpPr/>
            <p:nvPr/>
          </p:nvGrpSpPr>
          <p:grpSpPr>
            <a:xfrm>
              <a:off x="2052951" y="4883904"/>
              <a:ext cx="9158773" cy="1334588"/>
              <a:chOff x="2006897" y="5177441"/>
              <a:chExt cx="9158773" cy="1334588"/>
            </a:xfrm>
          </p:grpSpPr>
          <p:grpSp>
            <p:nvGrpSpPr>
              <p:cNvPr id="8" name="Gruppo 7">
                <a:extLst>
                  <a:ext uri="{FF2B5EF4-FFF2-40B4-BE49-F238E27FC236}">
                    <a16:creationId xmlns:a16="http://schemas.microsoft.com/office/drawing/2014/main" id="{84A18D38-18B3-349D-9562-014749F9229F}"/>
                  </a:ext>
                </a:extLst>
              </p:cNvPr>
              <p:cNvGrpSpPr/>
              <p:nvPr/>
            </p:nvGrpSpPr>
            <p:grpSpPr>
              <a:xfrm>
                <a:off x="2006897" y="5177441"/>
                <a:ext cx="8288150" cy="1334588"/>
                <a:chOff x="2016296" y="5053416"/>
                <a:chExt cx="8288150" cy="1334588"/>
              </a:xfrm>
            </p:grpSpPr>
            <p:cxnSp>
              <p:nvCxnSpPr>
                <p:cNvPr id="11" name="Connettore 2 10">
                  <a:extLst>
                    <a:ext uri="{FF2B5EF4-FFF2-40B4-BE49-F238E27FC236}">
                      <a16:creationId xmlns:a16="http://schemas.microsoft.com/office/drawing/2014/main" id="{6BB622BE-3919-B501-9E57-77612080F8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190983" y="5053416"/>
                  <a:ext cx="1405354" cy="63244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nettore 2 11">
                  <a:extLst>
                    <a:ext uri="{FF2B5EF4-FFF2-40B4-BE49-F238E27FC236}">
                      <a16:creationId xmlns:a16="http://schemas.microsoft.com/office/drawing/2014/main" id="{D1AF9FBF-6303-9D5E-F291-8843161A51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270337" y="5053416"/>
                  <a:ext cx="1420656" cy="63244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CasellaDiTesto 12">
                  <a:extLst>
                    <a:ext uri="{FF2B5EF4-FFF2-40B4-BE49-F238E27FC236}">
                      <a16:creationId xmlns:a16="http://schemas.microsoft.com/office/drawing/2014/main" id="{E49FE0FB-EA49-C084-620C-D4E2677820D0}"/>
                    </a:ext>
                  </a:extLst>
                </p:cNvPr>
                <p:cNvSpPr txBox="1"/>
                <p:nvPr/>
              </p:nvSpPr>
              <p:spPr>
                <a:xfrm>
                  <a:off x="2016296" y="5741673"/>
                  <a:ext cx="318234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it-IT" dirty="0"/>
                    <a:t>DISAFA</a:t>
                  </a:r>
                </a:p>
                <a:p>
                  <a:pPr algn="ctr"/>
                  <a:r>
                    <a:rPr lang="it-IT" dirty="0"/>
                    <a:t>(unità di pedologia e botanica)</a:t>
                  </a:r>
                </a:p>
              </p:txBody>
            </p:sp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3A0EC66F-1138-77F3-D322-0310E3FB13A4}"/>
                    </a:ext>
                  </a:extLst>
                </p:cNvPr>
                <p:cNvSpPr txBox="1"/>
                <p:nvPr/>
              </p:nvSpPr>
              <p:spPr>
                <a:xfrm>
                  <a:off x="6853035" y="5727670"/>
                  <a:ext cx="345141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dirty="0"/>
                    <a:t>DBIOS</a:t>
                  </a:r>
                </a:p>
                <a:p>
                  <a:pPr algn="ctr"/>
                  <a:r>
                    <a:rPr lang="it-IT" dirty="0"/>
                    <a:t>(unità di microbiologia del suolo)</a:t>
                  </a:r>
                </a:p>
              </p:txBody>
            </p:sp>
          </p:grpSp>
          <p:pic>
            <p:nvPicPr>
              <p:cNvPr id="10" name="Picture 2" descr="Logo di Dipartimento di Scienze della Vita e Biologia dei Sistemi">
                <a:extLst>
                  <a:ext uri="{FF2B5EF4-FFF2-40B4-BE49-F238E27FC236}">
                    <a16:creationId xmlns:a16="http://schemas.microsoft.com/office/drawing/2014/main" id="{8B78210A-1B2B-5423-EEE2-8374D8367F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63992" y="5459469"/>
                <a:ext cx="1201678" cy="9821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1" name="Immagine 30" descr="logo_disafa">
              <a:extLst>
                <a:ext uri="{FF2B5EF4-FFF2-40B4-BE49-F238E27FC236}">
                  <a16:creationId xmlns:a16="http://schemas.microsoft.com/office/drawing/2014/main" id="{FA6D8321-682A-BC7F-D2A8-8A23E50CB7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551" y="5334402"/>
              <a:ext cx="887390" cy="926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483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03076-5671-7223-C2AB-8C54BCEE1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3663C1FB-959C-4920-8D79-C94638290E58}"/>
              </a:ext>
            </a:extLst>
          </p:cNvPr>
          <p:cNvSpPr txBox="1"/>
          <p:nvPr/>
        </p:nvSpPr>
        <p:spPr>
          <a:xfrm>
            <a:off x="1946932" y="608579"/>
            <a:ext cx="2392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Tundra alpina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97EAE253-128B-5D68-49F2-3BCCD050740C}"/>
              </a:ext>
            </a:extLst>
          </p:cNvPr>
          <p:cNvGrpSpPr/>
          <p:nvPr/>
        </p:nvGrpSpPr>
        <p:grpSpPr>
          <a:xfrm>
            <a:off x="5718183" y="3876857"/>
            <a:ext cx="2175187" cy="2581144"/>
            <a:chOff x="4591049" y="1714500"/>
            <a:chExt cx="3441485" cy="3990606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8F619D8C-9276-5C4C-8266-952F2E77E6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91049" y="1714500"/>
              <a:ext cx="3441485" cy="3990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320B930F-585D-927B-CCA6-84F21DD5A429}"/>
                </a:ext>
              </a:extLst>
            </p:cNvPr>
            <p:cNvSpPr/>
            <p:nvPr/>
          </p:nvSpPr>
          <p:spPr>
            <a:xfrm>
              <a:off x="4918075" y="2241550"/>
              <a:ext cx="143838" cy="14287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Triangolo 9">
            <a:extLst>
              <a:ext uri="{FF2B5EF4-FFF2-40B4-BE49-F238E27FC236}">
                <a16:creationId xmlns:a16="http://schemas.microsoft.com/office/drawing/2014/main" id="{9EB20A94-8756-C61A-0F68-7326DFCCC0E1}"/>
              </a:ext>
            </a:extLst>
          </p:cNvPr>
          <p:cNvSpPr/>
          <p:nvPr/>
        </p:nvSpPr>
        <p:spPr>
          <a:xfrm rot="5400000">
            <a:off x="4184263" y="3402615"/>
            <a:ext cx="3274535" cy="206696"/>
          </a:xfrm>
          <a:prstGeom prst="triangle">
            <a:avLst>
              <a:gd name="adj" fmla="val 74679"/>
            </a:avLst>
          </a:prstGeom>
          <a:solidFill>
            <a:srgbClr val="FFF9E8">
              <a:alpha val="50000"/>
            </a:srgbClr>
          </a:solidFill>
          <a:ln>
            <a:solidFill>
              <a:srgbClr val="FFF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4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03591C0-3F42-0BA7-9CCB-4859CF6ED1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681" y="1868694"/>
            <a:ext cx="5534121" cy="32745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CFA44F0-A800-892B-B106-54015B4D6752}"/>
              </a:ext>
            </a:extLst>
          </p:cNvPr>
          <p:cNvSpPr txBox="1"/>
          <p:nvPr/>
        </p:nvSpPr>
        <p:spPr>
          <a:xfrm>
            <a:off x="66347" y="5167429"/>
            <a:ext cx="2122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LTER Istituto Mosso</a:t>
            </a:r>
          </a:p>
        </p:txBody>
      </p:sp>
      <p:sp>
        <p:nvSpPr>
          <p:cNvPr id="12" name="Triangolo 11">
            <a:extLst>
              <a:ext uri="{FF2B5EF4-FFF2-40B4-BE49-F238E27FC236}">
                <a16:creationId xmlns:a16="http://schemas.microsoft.com/office/drawing/2014/main" id="{8052E597-2A3B-E345-9C3A-2700FE0C978D}"/>
              </a:ext>
            </a:extLst>
          </p:cNvPr>
          <p:cNvSpPr/>
          <p:nvPr/>
        </p:nvSpPr>
        <p:spPr>
          <a:xfrm rot="10800000">
            <a:off x="6305552" y="3740795"/>
            <a:ext cx="5571789" cy="355883"/>
          </a:xfrm>
          <a:prstGeom prst="triangle">
            <a:avLst>
              <a:gd name="adj" fmla="val 98651"/>
            </a:avLst>
          </a:prstGeom>
          <a:solidFill>
            <a:srgbClr val="FFF9E8">
              <a:alpha val="50000"/>
            </a:srgbClr>
          </a:solidFill>
          <a:ln>
            <a:solidFill>
              <a:srgbClr val="FFF0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4"/>
              </a:solidFill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7D718B48-F125-7B4F-A773-D882E2D5DB9A}"/>
              </a:ext>
            </a:extLst>
          </p:cNvPr>
          <p:cNvSpPr/>
          <p:nvPr/>
        </p:nvSpPr>
        <p:spPr>
          <a:xfrm>
            <a:off x="6334314" y="4096678"/>
            <a:ext cx="90913" cy="924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21E8FA4-13BD-A4EA-8B0E-81D985E3AD17}"/>
              </a:ext>
            </a:extLst>
          </p:cNvPr>
          <p:cNvSpPr txBox="1"/>
          <p:nvPr/>
        </p:nvSpPr>
        <p:spPr>
          <a:xfrm>
            <a:off x="10578081" y="3819758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Passo Gavia</a:t>
            </a:r>
          </a:p>
        </p:txBody>
      </p:sp>
      <p:sp>
        <p:nvSpPr>
          <p:cNvPr id="19" name="Google Shape;70;p14">
            <a:extLst>
              <a:ext uri="{FF2B5EF4-FFF2-40B4-BE49-F238E27FC236}">
                <a16:creationId xmlns:a16="http://schemas.microsoft.com/office/drawing/2014/main" id="{5C4EC745-A8A5-BF7C-C40C-429CB1E72B3D}"/>
              </a:ext>
            </a:extLst>
          </p:cNvPr>
          <p:cNvSpPr txBox="1">
            <a:spLocks/>
          </p:cNvSpPr>
          <p:nvPr/>
        </p:nvSpPr>
        <p:spPr>
          <a:xfrm>
            <a:off x="7794569" y="4334014"/>
            <a:ext cx="5481699" cy="245318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20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  <a:p>
            <a:pPr marL="457200" indent="-317500"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Sub-bioma della tundra artica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it-IT" sz="2000" dirty="0">
              <a:solidFill>
                <a:schemeClr val="dk1"/>
              </a:solidFill>
            </a:endParaRPr>
          </a:p>
          <a:p>
            <a:pPr marL="457200" indent="-317500"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Quote elevate, sopra la </a:t>
            </a:r>
            <a:r>
              <a:rPr lang="it-IT" sz="20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tree</a:t>
            </a:r>
            <a:r>
              <a:rPr lang="it-IT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line</a:t>
            </a:r>
          </a:p>
          <a:p>
            <a:pPr marL="139700" inden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r>
              <a:rPr lang="it-IT" sz="2000" dirty="0"/>
              <a:t>	  (2600 - 2900 m s.l.m.)</a:t>
            </a:r>
          </a:p>
          <a:p>
            <a:pPr marL="139700" inden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it-IT" sz="2000" dirty="0"/>
          </a:p>
          <a:p>
            <a:pPr marL="457200" indent="-317500">
              <a:spcBef>
                <a:spcPts val="0"/>
              </a:spcBef>
              <a:buClr>
                <a:schemeClr val="dk1"/>
              </a:buClr>
              <a:buSzPts val="1400"/>
              <a:buFont typeface="Calibri"/>
              <a:buChar char="●"/>
            </a:pPr>
            <a:r>
              <a:rPr lang="it-IT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Lunghi periodi con neve al suolo</a:t>
            </a:r>
          </a:p>
          <a:p>
            <a:pPr marL="139700" inden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it-IT" sz="2000" dirty="0"/>
          </a:p>
          <a:p>
            <a:pPr marL="139700" inden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it-IT" sz="2000" dirty="0"/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it-IT" sz="2000" dirty="0">
              <a:solidFill>
                <a:schemeClr val="dk1"/>
              </a:solidFill>
            </a:endParaRPr>
          </a:p>
          <a:p>
            <a:pPr marL="139700" inden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it-IT" sz="2000" dirty="0">
              <a:solidFill>
                <a:schemeClr val="dk1"/>
              </a:solidFill>
              <a:cs typeface="Calibri"/>
              <a:sym typeface="Calibri"/>
            </a:endParaRPr>
          </a:p>
          <a:p>
            <a:pPr marL="139700" indent="0">
              <a:spcBef>
                <a:spcPts val="0"/>
              </a:spcBef>
              <a:buClr>
                <a:schemeClr val="dk1"/>
              </a:buClr>
              <a:buSzPts val="1400"/>
              <a:buNone/>
            </a:pPr>
            <a:endParaRPr lang="it-IT" sz="2000" dirty="0"/>
          </a:p>
        </p:txBody>
      </p:sp>
      <p:pic>
        <p:nvPicPr>
          <p:cNvPr id="6" name="Immagine 5" descr="Immagine che contiene aria aperta, natura, nuvola, altopiano&#10;&#10;Descrizione generata automaticamente">
            <a:extLst>
              <a:ext uri="{FF2B5EF4-FFF2-40B4-BE49-F238E27FC236}">
                <a16:creationId xmlns:a16="http://schemas.microsoft.com/office/drawing/2014/main" id="{EE7596A6-E4BB-0113-0B71-B1F6232A3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5553" y="691674"/>
            <a:ext cx="5571791" cy="30455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Segnaposto contenuto 4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C30E9273-426A-E05A-7071-4BD902E080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044" y="116411"/>
            <a:ext cx="1400725" cy="3693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D1D8128-CB00-35B1-2C6E-3B94CBD6F3F6}"/>
              </a:ext>
            </a:extLst>
          </p:cNvPr>
          <p:cNvSpPr txBox="1"/>
          <p:nvPr/>
        </p:nvSpPr>
        <p:spPr>
          <a:xfrm>
            <a:off x="0" y="659639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29/05/25</a:t>
            </a:r>
          </a:p>
        </p:txBody>
      </p:sp>
    </p:spTree>
    <p:extLst>
      <p:ext uri="{BB962C8B-B14F-4D97-AF65-F5344CB8AC3E}">
        <p14:creationId xmlns:p14="http://schemas.microsoft.com/office/powerpoint/2010/main" val="402388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3D8F70AC-9A2B-9523-73BC-BBC3E7F9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3309"/>
          <a:stretch>
            <a:fillRect/>
          </a:stretch>
        </p:blipFill>
        <p:spPr>
          <a:xfrm>
            <a:off x="7367693" y="1520413"/>
            <a:ext cx="3676825" cy="3817173"/>
          </a:xfrm>
          <a:prstGeom prst="rect">
            <a:avLst/>
          </a:prstGeom>
        </p:spPr>
      </p:pic>
      <p:pic>
        <p:nvPicPr>
          <p:cNvPr id="5" name="Google Shape;81;p15">
            <a:extLst>
              <a:ext uri="{FF2B5EF4-FFF2-40B4-BE49-F238E27FC236}">
                <a16:creationId xmlns:a16="http://schemas.microsoft.com/office/drawing/2014/main" id="{FB7826B7-B26F-831B-20D3-9E4A0CEF6A66}"/>
              </a:ext>
            </a:extLst>
          </p:cNvPr>
          <p:cNvPicPr preferRelativeResize="0"/>
          <p:nvPr/>
        </p:nvPicPr>
        <p:blipFill>
          <a:blip r:embed="rId3"/>
          <a:srcRect/>
          <a:stretch/>
        </p:blipFill>
        <p:spPr>
          <a:xfrm>
            <a:off x="466047" y="1277760"/>
            <a:ext cx="6670919" cy="414057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E78D84-D39B-B0A8-8F1B-44B2EF1C4A60}"/>
              </a:ext>
            </a:extLst>
          </p:cNvPr>
          <p:cNvSpPr txBox="1"/>
          <p:nvPr/>
        </p:nvSpPr>
        <p:spPr>
          <a:xfrm>
            <a:off x="3039341" y="411355"/>
            <a:ext cx="5581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Tundra alpina: clima e pedoclima</a:t>
            </a:r>
          </a:p>
        </p:txBody>
      </p:sp>
      <p:sp>
        <p:nvSpPr>
          <p:cNvPr id="8" name="Google Shape;83;p15">
            <a:extLst>
              <a:ext uri="{FF2B5EF4-FFF2-40B4-BE49-F238E27FC236}">
                <a16:creationId xmlns:a16="http://schemas.microsoft.com/office/drawing/2014/main" id="{B3783F38-1465-2B4D-C39F-2729A577ADBB}"/>
              </a:ext>
            </a:extLst>
          </p:cNvPr>
          <p:cNvSpPr txBox="1"/>
          <p:nvPr/>
        </p:nvSpPr>
        <p:spPr>
          <a:xfrm>
            <a:off x="617515" y="5507094"/>
            <a:ext cx="3279983" cy="116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Calibri"/>
              <a:buChar char="●"/>
            </a:pPr>
            <a:r>
              <a:rPr lang="it-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Temperatura dell’aria media annua: -1.8 °C</a:t>
            </a:r>
            <a:endParaRPr lang="it-IT" sz="1200" dirty="0"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Calibri"/>
              <a:buChar char="●"/>
            </a:pPr>
            <a:r>
              <a:rPr lang="it-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Temperatura del suolo media annuale:</a:t>
            </a:r>
          </a:p>
          <a:p>
            <a:pPr marL="155575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</a:pPr>
            <a:r>
              <a:rPr lang="it-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(a 10 cm di profondità): 2.1 °C</a:t>
            </a:r>
            <a:endParaRPr lang="it-IT" sz="12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5C975F-3D3F-4D8D-E9C2-966AED4E22A7}"/>
              </a:ext>
            </a:extLst>
          </p:cNvPr>
          <p:cNvSpPr txBox="1"/>
          <p:nvPr/>
        </p:nvSpPr>
        <p:spPr>
          <a:xfrm>
            <a:off x="3792395" y="5533494"/>
            <a:ext cx="3502865" cy="716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Calibri"/>
              <a:buChar char="●"/>
            </a:pPr>
            <a:r>
              <a:rPr lang="it-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Neve cumulata annua: </a:t>
            </a:r>
            <a:r>
              <a:rPr lang="it-IT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r>
              <a:rPr lang="it-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800 cm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Calibri"/>
              <a:buChar char="●"/>
            </a:pPr>
            <a:r>
              <a:rPr lang="it-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Durata della neve al suolo: </a:t>
            </a:r>
            <a:r>
              <a:rPr lang="it-IT" sz="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</a:t>
            </a:r>
            <a:r>
              <a:rPr lang="it-IT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270 giorni</a:t>
            </a:r>
          </a:p>
        </p:txBody>
      </p:sp>
      <p:pic>
        <p:nvPicPr>
          <p:cNvPr id="10" name="Segnaposto contenuto 4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DEEDE761-CB4D-EA9D-3430-C48ACB52FA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044" y="116411"/>
            <a:ext cx="1400725" cy="3693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2310D1F-1259-3FA5-5802-84DD4FCD2642}"/>
              </a:ext>
            </a:extLst>
          </p:cNvPr>
          <p:cNvSpPr txBox="1"/>
          <p:nvPr/>
        </p:nvSpPr>
        <p:spPr>
          <a:xfrm>
            <a:off x="0" y="659639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29/05/25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AB4650B-7171-A59E-1618-3EBFFDDA632C}"/>
              </a:ext>
            </a:extLst>
          </p:cNvPr>
          <p:cNvSpPr txBox="1"/>
          <p:nvPr/>
        </p:nvSpPr>
        <p:spPr>
          <a:xfrm>
            <a:off x="1838340" y="1366524"/>
            <a:ext cx="39263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b="1" dirty="0"/>
              <a:t>LTER Istituto Mosso (2901 m s.l.m., 2004-2023)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BD02DAA-AD00-4B2D-0A32-F3B9FF0E23F6}"/>
              </a:ext>
            </a:extLst>
          </p:cNvPr>
          <p:cNvSpPr txBox="1"/>
          <p:nvPr/>
        </p:nvSpPr>
        <p:spPr>
          <a:xfrm>
            <a:off x="7808671" y="1327726"/>
            <a:ext cx="2794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/>
              <a:t>Durata della neve al suolo (SCD)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499978B-5A9D-6861-E47D-39D3A14E432B}"/>
              </a:ext>
            </a:extLst>
          </p:cNvPr>
          <p:cNvSpPr txBox="1"/>
          <p:nvPr/>
        </p:nvSpPr>
        <p:spPr>
          <a:xfrm>
            <a:off x="8532431" y="2444205"/>
            <a:ext cx="690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>
                <a:solidFill>
                  <a:schemeClr val="bg1"/>
                </a:solidFill>
              </a:rPr>
              <a:t>Valletta</a:t>
            </a:r>
          </a:p>
          <a:p>
            <a:pPr algn="ctr"/>
            <a:r>
              <a:rPr lang="it-IT" sz="1200" dirty="0">
                <a:solidFill>
                  <a:schemeClr val="bg1"/>
                </a:solidFill>
              </a:rPr>
              <a:t>nivale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BC0F571-A82F-3460-8D55-AB22E4544E77}"/>
              </a:ext>
            </a:extLst>
          </p:cNvPr>
          <p:cNvSpPr txBox="1"/>
          <p:nvPr/>
        </p:nvSpPr>
        <p:spPr>
          <a:xfrm>
            <a:off x="9440813" y="3348045"/>
            <a:ext cx="841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200" dirty="0" err="1">
                <a:solidFill>
                  <a:schemeClr val="bg1"/>
                </a:solidFill>
              </a:rPr>
              <a:t>Curvuleto</a:t>
            </a:r>
            <a:endParaRPr lang="it-IT" sz="1200" dirty="0">
              <a:solidFill>
                <a:schemeClr val="bg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7DC212D-1B2B-5EDD-50A0-1C71A18C0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31" y="99700"/>
            <a:ext cx="1128380" cy="5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13FEBCE-0D5C-E056-04A1-F3221879291B}"/>
              </a:ext>
            </a:extLst>
          </p:cNvPr>
          <p:cNvSpPr txBox="1"/>
          <p:nvPr/>
        </p:nvSpPr>
        <p:spPr>
          <a:xfrm>
            <a:off x="7541653" y="5530273"/>
            <a:ext cx="3502865" cy="929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01625">
              <a:lnSpc>
                <a:spcPct val="115000"/>
              </a:lnSpc>
              <a:buClr>
                <a:schemeClr val="dk1"/>
              </a:buClr>
              <a:buSzPts val="1150"/>
              <a:buFont typeface="Calibri"/>
              <a:buChar char="●"/>
            </a:pPr>
            <a:r>
              <a:rPr lang="it-IT" sz="1200" dirty="0">
                <a:solidFill>
                  <a:schemeClr val="dk1"/>
                </a:solidFill>
                <a:latin typeface="Calibri"/>
                <a:cs typeface="Calibri"/>
              </a:rPr>
              <a:t>SCD valletta nivale (2007-2023): 262 giorni</a:t>
            </a:r>
            <a:endParaRPr lang="it-IT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01625">
              <a:lnSpc>
                <a:spcPct val="115000"/>
              </a:lnSpc>
              <a:buClr>
                <a:schemeClr val="dk1"/>
              </a:buClr>
              <a:buSzPts val="1150"/>
              <a:buFont typeface="Calibri"/>
              <a:buChar char="●"/>
            </a:pPr>
            <a:r>
              <a:rPr lang="it-IT" sz="1200" dirty="0">
                <a:solidFill>
                  <a:schemeClr val="dk1"/>
                </a:solidFill>
                <a:latin typeface="Calibri"/>
                <a:cs typeface="Calibri"/>
              </a:rPr>
              <a:t>SCD </a:t>
            </a:r>
            <a:r>
              <a:rPr lang="it-IT" sz="1200" dirty="0" err="1">
                <a:solidFill>
                  <a:schemeClr val="dk1"/>
                </a:solidFill>
                <a:latin typeface="Calibri"/>
                <a:cs typeface="Calibri"/>
              </a:rPr>
              <a:t>curvuleto</a:t>
            </a:r>
            <a:r>
              <a:rPr lang="it-IT" sz="1200" dirty="0">
                <a:solidFill>
                  <a:schemeClr val="dk1"/>
                </a:solidFill>
                <a:latin typeface="Calibri"/>
                <a:cs typeface="Calibri"/>
              </a:rPr>
              <a:t> (2007-2023): 227 giorni</a:t>
            </a:r>
          </a:p>
          <a:p>
            <a:pPr marL="457200" lvl="0" indent="-3016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50"/>
              <a:buFont typeface="Calibri"/>
              <a:buChar char="●"/>
            </a:pPr>
            <a:endParaRPr lang="it-IT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38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82;ga82453201b_0_3">
            <a:extLst>
              <a:ext uri="{FF2B5EF4-FFF2-40B4-BE49-F238E27FC236}">
                <a16:creationId xmlns:a16="http://schemas.microsoft.com/office/drawing/2014/main" id="{291EE9FB-CD00-9636-CD3D-E8CAB5C5A2B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00" y="1430775"/>
            <a:ext cx="5425099" cy="39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2D390FE-E7AA-5C40-BF02-17A9A874EFF4}"/>
              </a:ext>
            </a:extLst>
          </p:cNvPr>
          <p:cNvSpPr txBox="1"/>
          <p:nvPr/>
        </p:nvSpPr>
        <p:spPr>
          <a:xfrm>
            <a:off x="7229712" y="2584624"/>
            <a:ext cx="3581059" cy="1569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A causa degli effetti del cambiamento climatico, si può ipotizzare una potenziale riduzione delle vallette nivali a favore dei curvuleti, con conseguente potenziale perdita di biodiversità.</a:t>
            </a:r>
          </a:p>
        </p:txBody>
      </p:sp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316295FF-54C6-67D1-2E17-C2766B627396}"/>
              </a:ext>
            </a:extLst>
          </p:cNvPr>
          <p:cNvSpPr/>
          <p:nvPr/>
        </p:nvSpPr>
        <p:spPr>
          <a:xfrm>
            <a:off x="6040761" y="3019218"/>
            <a:ext cx="842683" cy="4840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Segnaposto contenuto 4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500ECB21-938A-FE71-4826-E83B54FFFD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044" y="116411"/>
            <a:ext cx="1400725" cy="3693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58B6628-6347-7F2A-AF15-10D348A74F11}"/>
              </a:ext>
            </a:extLst>
          </p:cNvPr>
          <p:cNvSpPr txBox="1"/>
          <p:nvPr/>
        </p:nvSpPr>
        <p:spPr>
          <a:xfrm>
            <a:off x="0" y="659639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29/05/25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501AE86-41DF-CA8B-DA0B-AECD2FB256D7}"/>
              </a:ext>
            </a:extLst>
          </p:cNvPr>
          <p:cNvSpPr txBox="1"/>
          <p:nvPr/>
        </p:nvSpPr>
        <p:spPr>
          <a:xfrm>
            <a:off x="8536711" y="2215292"/>
            <a:ext cx="1011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IPOTESI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FAAB0D3-3557-99C9-D641-AF0C60AEEF71}"/>
              </a:ext>
            </a:extLst>
          </p:cNvPr>
          <p:cNvSpPr txBox="1"/>
          <p:nvPr/>
        </p:nvSpPr>
        <p:spPr>
          <a:xfrm>
            <a:off x="2294965" y="1107609"/>
            <a:ext cx="3167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Elevation-dependent</a:t>
            </a:r>
            <a:r>
              <a:rPr lang="it-IT" dirty="0"/>
              <a:t> warming</a:t>
            </a: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7040E4D-890A-77CD-234E-08DB46FCCE5E}"/>
              </a:ext>
            </a:extLst>
          </p:cNvPr>
          <p:cNvSpPr txBox="1"/>
          <p:nvPr/>
        </p:nvSpPr>
        <p:spPr>
          <a:xfrm>
            <a:off x="2901635" y="301077"/>
            <a:ext cx="624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Cambiamento climatico in alta quota</a:t>
            </a:r>
          </a:p>
        </p:txBody>
      </p:sp>
    </p:spTree>
    <p:extLst>
      <p:ext uri="{BB962C8B-B14F-4D97-AF65-F5344CB8AC3E}">
        <p14:creationId xmlns:p14="http://schemas.microsoft.com/office/powerpoint/2010/main" val="427920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DEC40E53-B4D0-62BC-B6C1-A3DAF7B42AFF}"/>
              </a:ext>
            </a:extLst>
          </p:cNvPr>
          <p:cNvGrpSpPr/>
          <p:nvPr/>
        </p:nvGrpSpPr>
        <p:grpSpPr>
          <a:xfrm>
            <a:off x="1046759" y="805657"/>
            <a:ext cx="10098481" cy="2190523"/>
            <a:chOff x="1031710" y="4483589"/>
            <a:chExt cx="10098481" cy="2190523"/>
          </a:xfrm>
        </p:grpSpPr>
        <p:sp>
          <p:nvSpPr>
            <p:cNvPr id="5" name="CasellaDiTesto 1">
              <a:extLst>
                <a:ext uri="{FF2B5EF4-FFF2-40B4-BE49-F238E27FC236}">
                  <a16:creationId xmlns:a16="http://schemas.microsoft.com/office/drawing/2014/main" id="{A3BC57D4-4CB4-F143-C2D3-E09C157CD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6756" y="4509221"/>
              <a:ext cx="19765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800" b="1" dirty="0">
                  <a:cs typeface="Calibri" panose="020F0502020204030204" pitchFamily="34" charset="0"/>
                </a:rPr>
                <a:t>Valletta nivale (SB)</a:t>
              </a:r>
            </a:p>
          </p:txBody>
        </p:sp>
        <p:sp>
          <p:nvSpPr>
            <p:cNvPr id="6" name="CasellaDiTesto 2">
              <a:extLst>
                <a:ext uri="{FF2B5EF4-FFF2-40B4-BE49-F238E27FC236}">
                  <a16:creationId xmlns:a16="http://schemas.microsoft.com/office/drawing/2014/main" id="{A18F6775-C26A-082D-D5AB-C7037A583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85059" y="4509221"/>
              <a:ext cx="15582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800" b="1" dirty="0" err="1">
                  <a:cs typeface="Calibri" panose="020F0502020204030204" pitchFamily="34" charset="0"/>
                </a:rPr>
                <a:t>Curvuleto</a:t>
              </a:r>
              <a:r>
                <a:rPr lang="it-IT" altLang="it-IT" sz="1800" b="1" dirty="0">
                  <a:cs typeface="Calibri" panose="020F0502020204030204" pitchFamily="34" charset="0"/>
                </a:rPr>
                <a:t> (CC)</a:t>
              </a:r>
            </a:p>
          </p:txBody>
        </p:sp>
        <p:sp>
          <p:nvSpPr>
            <p:cNvPr id="7" name="CasellaDiTesto 1">
              <a:extLst>
                <a:ext uri="{FF2B5EF4-FFF2-40B4-BE49-F238E27FC236}">
                  <a16:creationId xmlns:a16="http://schemas.microsoft.com/office/drawing/2014/main" id="{BA84A1C3-A1D2-89DA-3791-285B0E2F23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4298" y="4483589"/>
              <a:ext cx="17819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it-IT" altLang="it-IT" sz="1800" b="1" dirty="0">
                  <a:cs typeface="Calibri" panose="020F0502020204030204" pitchFamily="34" charset="0"/>
                </a:rPr>
                <a:t>Transizione (INT)</a:t>
              </a:r>
            </a:p>
          </p:txBody>
        </p:sp>
        <p:sp>
          <p:nvSpPr>
            <p:cNvPr id="8" name="Freccia destra 7">
              <a:extLst>
                <a:ext uri="{FF2B5EF4-FFF2-40B4-BE49-F238E27FC236}">
                  <a16:creationId xmlns:a16="http://schemas.microsoft.com/office/drawing/2014/main" id="{7B9F5693-D96D-C655-71F0-FAFF5CFB4DD8}"/>
                </a:ext>
              </a:extLst>
            </p:cNvPr>
            <p:cNvSpPr/>
            <p:nvPr/>
          </p:nvSpPr>
          <p:spPr>
            <a:xfrm>
              <a:off x="3846143" y="5733987"/>
              <a:ext cx="623374" cy="210600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Immagine 8" descr="Immagine che contiene aria aperta, Insieme di organismi vegetali, Tappezzante, Suffrutex&#10;&#10;Descrizione generata automaticamente">
              <a:extLst>
                <a:ext uri="{FF2B5EF4-FFF2-40B4-BE49-F238E27FC236}">
                  <a16:creationId xmlns:a16="http://schemas.microsoft.com/office/drawing/2014/main" id="{93DEE34E-1056-D1A0-CF92-52BB89B58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03993" y="5004463"/>
              <a:ext cx="2226198" cy="16696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Immagine 9" descr="Immagine che contiene pianta, aria aperta, erba, Insieme di organismi vegetali&#10;&#10;Descrizione generata automaticamente">
              <a:extLst>
                <a:ext uri="{FF2B5EF4-FFF2-40B4-BE49-F238E27FC236}">
                  <a16:creationId xmlns:a16="http://schemas.microsoft.com/office/drawing/2014/main" id="{E18623A0-C386-8504-FB3C-A87139A66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53" y="5004463"/>
              <a:ext cx="2226198" cy="16696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Immagine 10" descr="Immagine che contiene aria aperta, erba, Tappezzante, verde&#10;&#10;Descrizione generata automaticamente">
              <a:extLst>
                <a:ext uri="{FF2B5EF4-FFF2-40B4-BE49-F238E27FC236}">
                  <a16:creationId xmlns:a16="http://schemas.microsoft.com/office/drawing/2014/main" id="{AF3A9C13-E798-0480-61D4-1AA4E7123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710" y="5004463"/>
              <a:ext cx="2226198" cy="166964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Freccia destra 11">
              <a:extLst>
                <a:ext uri="{FF2B5EF4-FFF2-40B4-BE49-F238E27FC236}">
                  <a16:creationId xmlns:a16="http://schemas.microsoft.com/office/drawing/2014/main" id="{7979BEA5-CF32-E0B9-860F-539C32B16C7A}"/>
                </a:ext>
              </a:extLst>
            </p:cNvPr>
            <p:cNvSpPr/>
            <p:nvPr/>
          </p:nvSpPr>
          <p:spPr>
            <a:xfrm>
              <a:off x="7782285" y="5733987"/>
              <a:ext cx="623374" cy="210600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" name="Segnaposto contenuto 4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43FE69EF-A6D8-B563-1D8D-9B9F95AD09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044" y="116411"/>
            <a:ext cx="1400725" cy="3693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1C6A10D-9350-FA7D-E038-0DBA1A4D7368}"/>
              </a:ext>
            </a:extLst>
          </p:cNvPr>
          <p:cNvSpPr txBox="1"/>
          <p:nvPr/>
        </p:nvSpPr>
        <p:spPr>
          <a:xfrm>
            <a:off x="0" y="659639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29/05/25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AC8AD5B-BF2B-C452-53CC-EA0F7B6EB7B9}"/>
              </a:ext>
            </a:extLst>
          </p:cNvPr>
          <p:cNvSpPr txBox="1"/>
          <p:nvPr/>
        </p:nvSpPr>
        <p:spPr>
          <a:xfrm>
            <a:off x="4500439" y="130895"/>
            <a:ext cx="3370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Piano sperimentale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C37871C-E5C9-48C5-F021-23A3D8AECC8C}"/>
              </a:ext>
            </a:extLst>
          </p:cNvPr>
          <p:cNvGrpSpPr/>
          <p:nvPr/>
        </p:nvGrpSpPr>
        <p:grpSpPr>
          <a:xfrm>
            <a:off x="1317161" y="3154804"/>
            <a:ext cx="9557678" cy="3586785"/>
            <a:chOff x="-3137719" y="610466"/>
            <a:chExt cx="17157741" cy="5847535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F0C2C7F5-B97D-FC37-A4F0-E387FCF23A02}"/>
                </a:ext>
              </a:extLst>
            </p:cNvPr>
            <p:cNvGrpSpPr/>
            <p:nvPr/>
          </p:nvGrpSpPr>
          <p:grpSpPr>
            <a:xfrm>
              <a:off x="5718183" y="3876857"/>
              <a:ext cx="2175187" cy="2581144"/>
              <a:chOff x="4591049" y="1714500"/>
              <a:chExt cx="3441485" cy="3990606"/>
            </a:xfrm>
          </p:grpSpPr>
          <p:pic>
            <p:nvPicPr>
              <p:cNvPr id="37" name="Picture 2">
                <a:extLst>
                  <a:ext uri="{FF2B5EF4-FFF2-40B4-BE49-F238E27FC236}">
                    <a16:creationId xmlns:a16="http://schemas.microsoft.com/office/drawing/2014/main" id="{449FD780-839F-E53F-C348-E438EDE8AA8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591049" y="1714500"/>
                <a:ext cx="3441485" cy="3990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" name="Ovale 37">
                <a:extLst>
                  <a:ext uri="{FF2B5EF4-FFF2-40B4-BE49-F238E27FC236}">
                    <a16:creationId xmlns:a16="http://schemas.microsoft.com/office/drawing/2014/main" id="{C160699F-2088-24FE-5FC7-C321CEE6020D}"/>
                  </a:ext>
                </a:extLst>
              </p:cNvPr>
              <p:cNvSpPr/>
              <p:nvPr/>
            </p:nvSpPr>
            <p:spPr>
              <a:xfrm>
                <a:off x="4918075" y="2241550"/>
                <a:ext cx="143838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</p:grpSp>
        <p:sp>
          <p:nvSpPr>
            <p:cNvPr id="19" name="Triangolo 18">
              <a:extLst>
                <a:ext uri="{FF2B5EF4-FFF2-40B4-BE49-F238E27FC236}">
                  <a16:creationId xmlns:a16="http://schemas.microsoft.com/office/drawing/2014/main" id="{25C2D101-8A89-839D-700E-F0EDE9EFDC91}"/>
                </a:ext>
              </a:extLst>
            </p:cNvPr>
            <p:cNvSpPr/>
            <p:nvPr/>
          </p:nvSpPr>
          <p:spPr>
            <a:xfrm rot="5400000">
              <a:off x="4171396" y="3389752"/>
              <a:ext cx="3274534" cy="232424"/>
            </a:xfrm>
            <a:prstGeom prst="triangle">
              <a:avLst>
                <a:gd name="adj" fmla="val 74679"/>
              </a:avLst>
            </a:prstGeom>
            <a:solidFill>
              <a:srgbClr val="FFF9E8">
                <a:alpha val="50000"/>
              </a:srgbClr>
            </a:solidFill>
            <a:ln>
              <a:solidFill>
                <a:srgbClr val="FFF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>
                <a:solidFill>
                  <a:schemeClr val="accent4"/>
                </a:solidFill>
              </a:endParaRP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B18C10D2-0AED-69DF-7B7F-8D4283F9E380}"/>
                </a:ext>
              </a:extLst>
            </p:cNvPr>
            <p:cNvSpPr txBox="1"/>
            <p:nvPr/>
          </p:nvSpPr>
          <p:spPr>
            <a:xfrm>
              <a:off x="-3137719" y="3285051"/>
              <a:ext cx="3039288" cy="501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LTER Istituto Mosso</a:t>
              </a:r>
            </a:p>
          </p:txBody>
        </p:sp>
        <p:sp>
          <p:nvSpPr>
            <p:cNvPr id="21" name="Triangolo 20">
              <a:extLst>
                <a:ext uri="{FF2B5EF4-FFF2-40B4-BE49-F238E27FC236}">
                  <a16:creationId xmlns:a16="http://schemas.microsoft.com/office/drawing/2014/main" id="{59EDB91D-8684-987B-F31A-C950AEFC2C70}"/>
                </a:ext>
              </a:extLst>
            </p:cNvPr>
            <p:cNvSpPr/>
            <p:nvPr/>
          </p:nvSpPr>
          <p:spPr>
            <a:xfrm rot="10800000">
              <a:off x="6267122" y="3660391"/>
              <a:ext cx="5571789" cy="471602"/>
            </a:xfrm>
            <a:prstGeom prst="triangle">
              <a:avLst>
                <a:gd name="adj" fmla="val 98153"/>
              </a:avLst>
            </a:prstGeom>
            <a:solidFill>
              <a:srgbClr val="FFF9E8"/>
            </a:solidFill>
            <a:ln>
              <a:solidFill>
                <a:srgbClr val="FFF0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>
                <a:solidFill>
                  <a:schemeClr val="accent4"/>
                </a:solidFill>
              </a:endParaRPr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A5D3C00E-7ED4-2E3F-177D-EFFD25958FD5}"/>
                </a:ext>
              </a:extLst>
            </p:cNvPr>
            <p:cNvSpPr txBox="1"/>
            <p:nvPr/>
          </p:nvSpPr>
          <p:spPr>
            <a:xfrm>
              <a:off x="11987461" y="2072325"/>
              <a:ext cx="2032561" cy="501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/>
                <a:t>Passo Gavia</a:t>
              </a:r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B76AA4D6-C5E2-3D6D-3BD5-C556B491C555}"/>
                </a:ext>
              </a:extLst>
            </p:cNvPr>
            <p:cNvSpPr/>
            <p:nvPr/>
          </p:nvSpPr>
          <p:spPr>
            <a:xfrm>
              <a:off x="6318579" y="4131993"/>
              <a:ext cx="90913" cy="92412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pic>
          <p:nvPicPr>
            <p:cNvPr id="24" name="Immagine 23" descr="Immagine che contiene aria aperta, natura, nuvola, altopiano&#10;&#10;Descrizione generata automaticamente">
              <a:extLst>
                <a:ext uri="{FF2B5EF4-FFF2-40B4-BE49-F238E27FC236}">
                  <a16:creationId xmlns:a16="http://schemas.microsoft.com/office/drawing/2014/main" id="{05FA65AA-FC70-7107-CD82-E35F1D84F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7123" y="610466"/>
              <a:ext cx="5571791" cy="304559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id="{9C8BAF4B-6315-CB88-F2D2-8320A0E4D717}"/>
                </a:ext>
              </a:extLst>
            </p:cNvPr>
            <p:cNvGrpSpPr/>
            <p:nvPr/>
          </p:nvGrpSpPr>
          <p:grpSpPr>
            <a:xfrm>
              <a:off x="158333" y="1877435"/>
              <a:ext cx="5534121" cy="3274534"/>
              <a:chOff x="57382" y="1868693"/>
              <a:chExt cx="5534121" cy="3274534"/>
            </a:xfrm>
          </p:grpSpPr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79F9D2C3-F3D4-67DA-EC74-786970D217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382" y="1868693"/>
                <a:ext cx="5534121" cy="327453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2" name="Ovale 31">
                <a:extLst>
                  <a:ext uri="{FF2B5EF4-FFF2-40B4-BE49-F238E27FC236}">
                    <a16:creationId xmlns:a16="http://schemas.microsoft.com/office/drawing/2014/main" id="{DF9F0889-1580-E137-5504-0BB6A7CF9D12}"/>
                  </a:ext>
                </a:extLst>
              </p:cNvPr>
              <p:cNvSpPr/>
              <p:nvPr/>
            </p:nvSpPr>
            <p:spPr>
              <a:xfrm>
                <a:off x="2454001" y="4363344"/>
                <a:ext cx="233968" cy="215809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33" name="Ovale 32">
                <a:extLst>
                  <a:ext uri="{FF2B5EF4-FFF2-40B4-BE49-F238E27FC236}">
                    <a16:creationId xmlns:a16="http://schemas.microsoft.com/office/drawing/2014/main" id="{D67032EC-3566-199D-9541-044964EA229C}"/>
                  </a:ext>
                </a:extLst>
              </p:cNvPr>
              <p:cNvSpPr/>
              <p:nvPr/>
            </p:nvSpPr>
            <p:spPr>
              <a:xfrm>
                <a:off x="3918116" y="3410581"/>
                <a:ext cx="233968" cy="215809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34" name="Ovale 33">
                <a:extLst>
                  <a:ext uri="{FF2B5EF4-FFF2-40B4-BE49-F238E27FC236}">
                    <a16:creationId xmlns:a16="http://schemas.microsoft.com/office/drawing/2014/main" id="{7E8E8268-B9D0-7C02-5C50-44A4D48593A4}"/>
                  </a:ext>
                </a:extLst>
              </p:cNvPr>
              <p:cNvSpPr/>
              <p:nvPr/>
            </p:nvSpPr>
            <p:spPr>
              <a:xfrm>
                <a:off x="1265445" y="2826551"/>
                <a:ext cx="233968" cy="215809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35" name="Ovale 34">
                <a:extLst>
                  <a:ext uri="{FF2B5EF4-FFF2-40B4-BE49-F238E27FC236}">
                    <a16:creationId xmlns:a16="http://schemas.microsoft.com/office/drawing/2014/main" id="{E195261B-0DF9-CA6D-8215-8ACC61A0A522}"/>
                  </a:ext>
                </a:extLst>
              </p:cNvPr>
              <p:cNvSpPr/>
              <p:nvPr/>
            </p:nvSpPr>
            <p:spPr>
              <a:xfrm>
                <a:off x="1610304" y="2764159"/>
                <a:ext cx="233968" cy="215809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  <p:sp>
            <p:nvSpPr>
              <p:cNvPr id="36" name="Ovale 35">
                <a:extLst>
                  <a:ext uri="{FF2B5EF4-FFF2-40B4-BE49-F238E27FC236}">
                    <a16:creationId xmlns:a16="http://schemas.microsoft.com/office/drawing/2014/main" id="{A32E55F1-7CF3-0A3A-E911-28CBFD6A46ED}"/>
                  </a:ext>
                </a:extLst>
              </p:cNvPr>
              <p:cNvSpPr/>
              <p:nvPr/>
            </p:nvSpPr>
            <p:spPr>
              <a:xfrm>
                <a:off x="2132706" y="2703455"/>
                <a:ext cx="233968" cy="215809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400"/>
              </a:p>
            </p:txBody>
          </p:sp>
        </p:grp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A48F3789-6576-38F0-43B7-3CB1DA78F64B}"/>
                </a:ext>
              </a:extLst>
            </p:cNvPr>
            <p:cNvSpPr/>
            <p:nvPr/>
          </p:nvSpPr>
          <p:spPr>
            <a:xfrm>
              <a:off x="10109950" y="2979968"/>
              <a:ext cx="233968" cy="21580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27" name="Ovale 26">
              <a:extLst>
                <a:ext uri="{FF2B5EF4-FFF2-40B4-BE49-F238E27FC236}">
                  <a16:creationId xmlns:a16="http://schemas.microsoft.com/office/drawing/2014/main" id="{EA9428CF-DF21-3109-29B5-7A315381718E}"/>
                </a:ext>
              </a:extLst>
            </p:cNvPr>
            <p:cNvSpPr/>
            <p:nvPr/>
          </p:nvSpPr>
          <p:spPr>
            <a:xfrm>
              <a:off x="10639887" y="2703454"/>
              <a:ext cx="233968" cy="21580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A2895E47-AB0D-DB0C-A75F-CB4AEB85E8E8}"/>
                </a:ext>
              </a:extLst>
            </p:cNvPr>
            <p:cNvSpPr/>
            <p:nvPr/>
          </p:nvSpPr>
          <p:spPr>
            <a:xfrm>
              <a:off x="10857448" y="3060920"/>
              <a:ext cx="233968" cy="21580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29" name="Ovale 28">
              <a:extLst>
                <a:ext uri="{FF2B5EF4-FFF2-40B4-BE49-F238E27FC236}">
                  <a16:creationId xmlns:a16="http://schemas.microsoft.com/office/drawing/2014/main" id="{A203EC44-6027-8D0F-B8F3-C788E56C6FB9}"/>
                </a:ext>
              </a:extLst>
            </p:cNvPr>
            <p:cNvSpPr/>
            <p:nvPr/>
          </p:nvSpPr>
          <p:spPr>
            <a:xfrm>
              <a:off x="8755020" y="1710102"/>
              <a:ext cx="233968" cy="21580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  <p:sp>
          <p:nvSpPr>
            <p:cNvPr id="30" name="Ovale 29">
              <a:extLst>
                <a:ext uri="{FF2B5EF4-FFF2-40B4-BE49-F238E27FC236}">
                  <a16:creationId xmlns:a16="http://schemas.microsoft.com/office/drawing/2014/main" id="{CA850098-10EB-1124-3827-9BE86F617789}"/>
                </a:ext>
              </a:extLst>
            </p:cNvPr>
            <p:cNvSpPr/>
            <p:nvPr/>
          </p:nvSpPr>
          <p:spPr>
            <a:xfrm>
              <a:off x="9097264" y="1760788"/>
              <a:ext cx="233968" cy="21580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400"/>
            </a:p>
          </p:txBody>
        </p:sp>
      </p:grp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82BB0B55-F914-1770-AD9B-0FF76F4C1FD3}"/>
              </a:ext>
            </a:extLst>
          </p:cNvPr>
          <p:cNvSpPr txBox="1"/>
          <p:nvPr/>
        </p:nvSpPr>
        <p:spPr>
          <a:xfrm>
            <a:off x="7701348" y="5512755"/>
            <a:ext cx="3999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/>
              <a:t>30 profili pedologici realizzati nell’estate 2024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9061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F424D7-01E6-C5CA-FB2E-750CED840B6E}"/>
              </a:ext>
            </a:extLst>
          </p:cNvPr>
          <p:cNvSpPr txBox="1"/>
          <p:nvPr/>
        </p:nvSpPr>
        <p:spPr>
          <a:xfrm>
            <a:off x="273348" y="723283"/>
            <a:ext cx="8544340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750" b="1" dirty="0"/>
              <a:t>Litologia</a:t>
            </a:r>
            <a:r>
              <a:rPr lang="it-IT" sz="1750" dirty="0"/>
              <a:t>: dominata da micascisti, con inclusioni di anfiboliti e calcescisti</a:t>
            </a:r>
          </a:p>
          <a:p>
            <a:pPr>
              <a:lnSpc>
                <a:spcPct val="150000"/>
              </a:lnSpc>
            </a:pPr>
            <a:r>
              <a:rPr lang="it-IT" sz="1750" b="1" dirty="0"/>
              <a:t>Morfologia:</a:t>
            </a:r>
            <a:r>
              <a:rPr lang="it-IT" sz="1750" dirty="0"/>
              <a:t> irregolare, diffusi processi periglaciali (</a:t>
            </a:r>
            <a:r>
              <a:rPr lang="it-IT" sz="1750" dirty="0" err="1"/>
              <a:t>blockstreams</a:t>
            </a:r>
            <a:r>
              <a:rPr lang="it-IT" sz="1750" dirty="0"/>
              <a:t> e soliflussi)</a:t>
            </a:r>
          </a:p>
          <a:p>
            <a:pPr>
              <a:lnSpc>
                <a:spcPct val="150000"/>
              </a:lnSpc>
            </a:pPr>
            <a:r>
              <a:rPr lang="it-IT" sz="1750" b="1" dirty="0"/>
              <a:t>Variabilità pedologica: </a:t>
            </a:r>
            <a:r>
              <a:rPr lang="it-IT" sz="1750" dirty="0"/>
              <a:t>lieve nonostante differenze di copertura vegetale; ridotte 			          differenze nello sviluppo del suolo e nel contenuto di C</a:t>
            </a:r>
          </a:p>
          <a:p>
            <a:pPr>
              <a:lnSpc>
                <a:spcPct val="150000"/>
              </a:lnSpc>
            </a:pPr>
            <a:r>
              <a:rPr lang="it-IT" sz="1750" dirty="0"/>
              <a:t>Distribuzione per copertura vegetale (WRB, 2022):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750" dirty="0"/>
              <a:t>SB 2 </a:t>
            </a:r>
            <a:r>
              <a:rPr lang="it-IT" sz="1750" dirty="0" err="1"/>
              <a:t>Regosol</a:t>
            </a:r>
            <a:r>
              <a:rPr lang="it-IT" sz="1750" dirty="0"/>
              <a:t>, 2 </a:t>
            </a:r>
            <a:r>
              <a:rPr lang="it-IT" sz="1750" dirty="0" err="1"/>
              <a:t>Cambisol</a:t>
            </a:r>
            <a:r>
              <a:rPr lang="it-IT" sz="1750" dirty="0"/>
              <a:t>, 1 </a:t>
            </a:r>
            <a:r>
              <a:rPr lang="it-IT" sz="1750" dirty="0" err="1"/>
              <a:t>Umbrisol</a:t>
            </a:r>
            <a:endParaRPr lang="it-IT" sz="17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750" dirty="0"/>
              <a:t>INT 5 </a:t>
            </a:r>
            <a:r>
              <a:rPr lang="it-IT" sz="1750" dirty="0" err="1"/>
              <a:t>Umbrisol</a:t>
            </a:r>
            <a:endParaRPr lang="it-IT" sz="175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750" dirty="0"/>
              <a:t>CC 3 </a:t>
            </a:r>
            <a:r>
              <a:rPr lang="it-IT" sz="1750" dirty="0" err="1"/>
              <a:t>Umbrisol</a:t>
            </a:r>
            <a:r>
              <a:rPr lang="it-IT" sz="1750" dirty="0"/>
              <a:t>, 2 </a:t>
            </a:r>
            <a:r>
              <a:rPr lang="it-IT" sz="1750" dirty="0" err="1"/>
              <a:t>Cambisol</a:t>
            </a:r>
            <a:endParaRPr lang="it-IT" sz="1750" dirty="0"/>
          </a:p>
        </p:txBody>
      </p:sp>
      <p:pic>
        <p:nvPicPr>
          <p:cNvPr id="8" name="Segnaposto contenuto 4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6B905F8D-637F-75E2-C4B1-C3F9E4D8FC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044" y="116411"/>
            <a:ext cx="1400725" cy="3693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FA101E2-9D71-1ECC-4D5A-E66E90D04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31" y="99700"/>
            <a:ext cx="1128380" cy="5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81009C-9AF4-AF86-9D57-9067E43E117C}"/>
              </a:ext>
            </a:extLst>
          </p:cNvPr>
          <p:cNvSpPr txBox="1"/>
          <p:nvPr/>
        </p:nvSpPr>
        <p:spPr>
          <a:xfrm>
            <a:off x="0" y="659639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29/05/25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7F8DCED-A40D-2507-A430-0618979072B1}"/>
              </a:ext>
            </a:extLst>
          </p:cNvPr>
          <p:cNvSpPr txBox="1"/>
          <p:nvPr/>
        </p:nvSpPr>
        <p:spPr>
          <a:xfrm>
            <a:off x="4254139" y="220270"/>
            <a:ext cx="3366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LTER Istituto Mosso</a:t>
            </a:r>
          </a:p>
        </p:txBody>
      </p:sp>
      <p:pic>
        <p:nvPicPr>
          <p:cNvPr id="13" name="Immagine 12" descr="Immagine che contiene aria aperta, cielo, erba, natura&#10;&#10;Il contenuto generato dall'IA potrebbe non essere corretto.">
            <a:extLst>
              <a:ext uri="{FF2B5EF4-FFF2-40B4-BE49-F238E27FC236}">
                <a16:creationId xmlns:a16="http://schemas.microsoft.com/office/drawing/2014/main" id="{9F2FDB81-CCC7-4386-9251-CD5A27840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8307" y="723283"/>
            <a:ext cx="2871693" cy="21537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asellaDiTesto 1">
            <a:extLst>
              <a:ext uri="{FF2B5EF4-FFF2-40B4-BE49-F238E27FC236}">
                <a16:creationId xmlns:a16="http://schemas.microsoft.com/office/drawing/2014/main" id="{CDA4CBA3-DF52-5F9E-A602-6019775DA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760" y="4690291"/>
            <a:ext cx="10885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cs typeface="Calibri" panose="020F0502020204030204" pitchFamily="34" charset="0"/>
              </a:rPr>
              <a:t>REGOSOL</a:t>
            </a:r>
          </a:p>
        </p:txBody>
      </p:sp>
      <p:sp>
        <p:nvSpPr>
          <p:cNvPr id="4" name="CasellaDiTesto 2">
            <a:extLst>
              <a:ext uri="{FF2B5EF4-FFF2-40B4-BE49-F238E27FC236}">
                <a16:creationId xmlns:a16="http://schemas.microsoft.com/office/drawing/2014/main" id="{FFF67733-C049-22F6-A71F-FBE1E60A4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573" y="4690291"/>
            <a:ext cx="12009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cs typeface="Calibri" panose="020F0502020204030204" pitchFamily="34" charset="0"/>
              </a:rPr>
              <a:t>CAMBISOL</a:t>
            </a:r>
          </a:p>
        </p:txBody>
      </p:sp>
      <p:sp>
        <p:nvSpPr>
          <p:cNvPr id="5" name="CasellaDiTesto 1">
            <a:extLst>
              <a:ext uri="{FF2B5EF4-FFF2-40B4-BE49-F238E27FC236}">
                <a16:creationId xmlns:a16="http://schemas.microsoft.com/office/drawing/2014/main" id="{8BD8B6A2-8BC7-F7AA-38CC-2BF1A5A7A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668" y="4690291"/>
            <a:ext cx="12202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b="1" dirty="0">
                <a:cs typeface="Calibri" panose="020F0502020204030204" pitchFamily="34" charset="0"/>
              </a:rPr>
              <a:t>UMBRISOL</a:t>
            </a:r>
          </a:p>
        </p:txBody>
      </p:sp>
      <p:pic>
        <p:nvPicPr>
          <p:cNvPr id="6" name="Immagine 5" descr="Immagine che contiene aria aperta, pianta, testo, terreno&#10;&#10;Il contenuto generato dall'IA potrebbe non essere corretto.">
            <a:extLst>
              <a:ext uri="{FF2B5EF4-FFF2-40B4-BE49-F238E27FC236}">
                <a16:creationId xmlns:a16="http://schemas.microsoft.com/office/drawing/2014/main" id="{E0BC777E-38D7-2B15-AFFB-9BFCA6EB0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11315" y="3955280"/>
            <a:ext cx="2452472" cy="18393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magine 11" descr="Immagine che contiene aria aperta, pianta, terreno, erba&#10;&#10;Il contenuto generato dall'IA potrebbe non essere corretto.">
            <a:extLst>
              <a:ext uri="{FF2B5EF4-FFF2-40B4-BE49-F238E27FC236}">
                <a16:creationId xmlns:a16="http://schemas.microsoft.com/office/drawing/2014/main" id="{D72299A7-EA47-BB5D-8D9A-C6DC0AA160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174144" y="3955280"/>
            <a:ext cx="2452472" cy="18393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magine 13" descr="Immagine che contiene aria aperta, suolo, terreno, pianta&#10;&#10;Il contenuto generato dall'IA potrebbe non essere corretto.">
            <a:extLst>
              <a:ext uri="{FF2B5EF4-FFF2-40B4-BE49-F238E27FC236}">
                <a16:creationId xmlns:a16="http://schemas.microsoft.com/office/drawing/2014/main" id="{4F831299-0029-1D8D-9FBE-91856CB3B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59290" y="3926152"/>
            <a:ext cx="2533515" cy="16905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3BE167B-E23E-1476-8DC6-2FA04A057C8B}"/>
              </a:ext>
            </a:extLst>
          </p:cNvPr>
          <p:cNvSpPr txBox="1"/>
          <p:nvPr/>
        </p:nvSpPr>
        <p:spPr>
          <a:xfrm>
            <a:off x="9824720" y="3648721"/>
            <a:ext cx="822661" cy="5078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900" dirty="0"/>
              <a:t>20/07/21</a:t>
            </a:r>
          </a:p>
          <a:p>
            <a:pPr algn="ctr"/>
            <a:r>
              <a:rPr lang="it-IT" sz="900" dirty="0"/>
              <a:t>T10 – CC</a:t>
            </a:r>
          </a:p>
          <a:p>
            <a:pPr algn="ctr"/>
            <a:r>
              <a:rPr lang="it-IT" sz="900" dirty="0"/>
              <a:t>2686 m </a:t>
            </a:r>
            <a:r>
              <a:rPr lang="it-IT" sz="900" dirty="0" err="1"/>
              <a:t>a.s.l</a:t>
            </a:r>
            <a:r>
              <a:rPr lang="it-IT" sz="900" dirty="0"/>
              <a:t>.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DB79116-5482-03B4-D5EF-42FC254C8EA4}"/>
              </a:ext>
            </a:extLst>
          </p:cNvPr>
          <p:cNvSpPr txBox="1"/>
          <p:nvPr/>
        </p:nvSpPr>
        <p:spPr>
          <a:xfrm>
            <a:off x="966991" y="6101193"/>
            <a:ext cx="2792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Suoli giovani con profilo poco sviluppato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B678AB4-2F2A-4A83-F71D-A6780352AEE0}"/>
              </a:ext>
            </a:extLst>
          </p:cNvPr>
          <p:cNvSpPr txBox="1"/>
          <p:nvPr/>
        </p:nvSpPr>
        <p:spPr>
          <a:xfrm>
            <a:off x="4847107" y="6101193"/>
            <a:ext cx="23756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Orizzonte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umbrico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F108814-7FDF-E3F3-CB66-B90D44D0E21A}"/>
              </a:ext>
            </a:extLst>
          </p:cNvPr>
          <p:cNvSpPr txBox="1"/>
          <p:nvPr/>
        </p:nvSpPr>
        <p:spPr>
          <a:xfrm>
            <a:off x="8978654" y="6101193"/>
            <a:ext cx="2829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Orizzonte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cambico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Bw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Parentesi graffa chiusa 18">
            <a:extLst>
              <a:ext uri="{FF2B5EF4-FFF2-40B4-BE49-F238E27FC236}">
                <a16:creationId xmlns:a16="http://schemas.microsoft.com/office/drawing/2014/main" id="{0E53C67A-CFBA-590A-2682-9B15BF225AA0}"/>
              </a:ext>
            </a:extLst>
          </p:cNvPr>
          <p:cNvSpPr/>
          <p:nvPr/>
        </p:nvSpPr>
        <p:spPr>
          <a:xfrm>
            <a:off x="6096000" y="4690291"/>
            <a:ext cx="133884" cy="369332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20" name="Parentesi graffa chiusa 19">
            <a:extLst>
              <a:ext uri="{FF2B5EF4-FFF2-40B4-BE49-F238E27FC236}">
                <a16:creationId xmlns:a16="http://schemas.microsoft.com/office/drawing/2014/main" id="{F70BABA1-AFF8-6B34-6D7E-90883B885297}"/>
              </a:ext>
            </a:extLst>
          </p:cNvPr>
          <p:cNvSpPr/>
          <p:nvPr/>
        </p:nvSpPr>
        <p:spPr>
          <a:xfrm>
            <a:off x="10236050" y="4772264"/>
            <a:ext cx="133884" cy="369332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65F0E-7F60-DCF2-8C08-BA483B007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FA7BE501-B9CF-44E2-ECB8-CF20406777D9}"/>
              </a:ext>
            </a:extLst>
          </p:cNvPr>
          <p:cNvSpPr txBox="1"/>
          <p:nvPr/>
        </p:nvSpPr>
        <p:spPr>
          <a:xfrm>
            <a:off x="243266" y="959850"/>
            <a:ext cx="7605314" cy="53153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Elevata presenza di scheletro, anche in superficie</a:t>
            </a:r>
            <a:endParaRPr lang="it-IT" b="1" dirty="0"/>
          </a:p>
          <a:p>
            <a:pPr>
              <a:lnSpc>
                <a:spcPct val="150000"/>
              </a:lnSpc>
            </a:pPr>
            <a:r>
              <a:rPr lang="it-IT" b="1" dirty="0"/>
              <a:t>Orizzonti superficiali: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scuri, con struttura granulare debole e abbondanti radici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elevato contenuto in C organico, spessore variabile: 3 - 45 cm</a:t>
            </a:r>
          </a:p>
          <a:p>
            <a:pPr>
              <a:lnSpc>
                <a:spcPct val="150000"/>
              </a:lnSpc>
            </a:pPr>
            <a:r>
              <a:rPr lang="it-IT" b="1" dirty="0"/>
              <a:t>Orizzonti minerali subsuperficiali: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di transizione (BA, BC), scuri o giallo-bruni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struttura subangolare da debole a moderata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presenza occasionale di orizzonti </a:t>
            </a:r>
            <a:r>
              <a:rPr lang="it-IT" dirty="0" err="1"/>
              <a:t>Bw</a:t>
            </a:r>
            <a:r>
              <a:rPr lang="it-IT" dirty="0"/>
              <a:t> </a:t>
            </a:r>
            <a:r>
              <a:rPr lang="it-IT" dirty="0" err="1"/>
              <a:t>cambici</a:t>
            </a:r>
            <a:r>
              <a:rPr lang="it-IT" dirty="0"/>
              <a:t> ben espressi</a:t>
            </a:r>
          </a:p>
          <a:p>
            <a:pPr>
              <a:lnSpc>
                <a:spcPct val="150000"/>
              </a:lnSpc>
            </a:pPr>
            <a:r>
              <a:rPr lang="it-IT" b="1" dirty="0"/>
              <a:t>Orizzonti profondi: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di transizione (CA, CB), struttura granulare molto debole o assente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frequenti orizzonti CR con roccia madre alterata, colore bruno e struttura laminare ben espressa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/>
              <a:t>orizzonte </a:t>
            </a:r>
            <a:r>
              <a:rPr lang="it-IT" dirty="0" err="1"/>
              <a:t>R</a:t>
            </a:r>
            <a:r>
              <a:rPr lang="it-IT" dirty="0"/>
              <a:t> spesso entro i primi 40 cm</a:t>
            </a:r>
          </a:p>
        </p:txBody>
      </p:sp>
      <p:pic>
        <p:nvPicPr>
          <p:cNvPr id="8" name="Segnaposto contenuto 4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F72C6074-2AB4-9638-180D-058FAF64E1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044" y="116411"/>
            <a:ext cx="1400725" cy="3693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614726E-0161-B990-4400-38C90D79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231" y="99700"/>
            <a:ext cx="1128380" cy="54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181C8D-F111-C562-8B1E-4FA9E646D517}"/>
              </a:ext>
            </a:extLst>
          </p:cNvPr>
          <p:cNvSpPr txBox="1"/>
          <p:nvPr/>
        </p:nvSpPr>
        <p:spPr>
          <a:xfrm>
            <a:off x="0" y="659639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29/05/25</a:t>
            </a:r>
          </a:p>
        </p:txBody>
      </p:sp>
      <p:pic>
        <p:nvPicPr>
          <p:cNvPr id="4" name="Immagine 3" descr="Immagine che contiene aria aperta, camminata, Attrezzatura da escursionismo, avventura&#10;&#10;Il contenuto generato dall'IA potrebbe non essere corretto.">
            <a:extLst>
              <a:ext uri="{FF2B5EF4-FFF2-40B4-BE49-F238E27FC236}">
                <a16:creationId xmlns:a16="http://schemas.microsoft.com/office/drawing/2014/main" id="{722ECA02-31FD-C745-6F7A-DA4E990BD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58443" y="1767187"/>
            <a:ext cx="4721100" cy="35408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3C36B45-A37D-6DAF-17D0-12AB81D9579A}"/>
              </a:ext>
            </a:extLst>
          </p:cNvPr>
          <p:cNvSpPr txBox="1"/>
          <p:nvPr/>
        </p:nvSpPr>
        <p:spPr>
          <a:xfrm>
            <a:off x="4254139" y="220270"/>
            <a:ext cx="3366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LTER Istituto Mosso</a:t>
            </a:r>
          </a:p>
        </p:txBody>
      </p:sp>
    </p:spTree>
    <p:extLst>
      <p:ext uri="{BB962C8B-B14F-4D97-AF65-F5344CB8AC3E}">
        <p14:creationId xmlns:p14="http://schemas.microsoft.com/office/powerpoint/2010/main" val="297336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259FF-5AA6-2C6B-5FE2-C6ACF0F96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8D40CA7-5D9B-61BC-CE1C-E1AF2FDC4740}"/>
              </a:ext>
            </a:extLst>
          </p:cNvPr>
          <p:cNvSpPr txBox="1"/>
          <p:nvPr/>
        </p:nvSpPr>
        <p:spPr>
          <a:xfrm>
            <a:off x="4872652" y="193355"/>
            <a:ext cx="2169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Passo Gavia</a:t>
            </a:r>
          </a:p>
        </p:txBody>
      </p:sp>
      <p:pic>
        <p:nvPicPr>
          <p:cNvPr id="18" name="Segnaposto contenuto 4" descr="Immagine che contiene arte, design&#10;&#10;Descrizione generata automaticamente con attendibilità bassa">
            <a:extLst>
              <a:ext uri="{FF2B5EF4-FFF2-40B4-BE49-F238E27FC236}">
                <a16:creationId xmlns:a16="http://schemas.microsoft.com/office/drawing/2014/main" id="{D3D089A7-4BF7-30E2-D2C4-962B3914460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044" y="116411"/>
            <a:ext cx="1400725" cy="3693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3B34490-511B-0CC0-9EC5-66B433D1452B}"/>
              </a:ext>
            </a:extLst>
          </p:cNvPr>
          <p:cNvSpPr txBox="1"/>
          <p:nvPr/>
        </p:nvSpPr>
        <p:spPr>
          <a:xfrm>
            <a:off x="1654333" y="5684296"/>
            <a:ext cx="96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PODZOL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AD2B91-B18A-A2F9-7B8B-B7C03B8896F1}"/>
              </a:ext>
            </a:extLst>
          </p:cNvPr>
          <p:cNvSpPr txBox="1"/>
          <p:nvPr/>
        </p:nvSpPr>
        <p:spPr>
          <a:xfrm>
            <a:off x="3851436" y="1000681"/>
            <a:ext cx="6935822" cy="3757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/>
              <a:t>Litologia</a:t>
            </a:r>
            <a:r>
              <a:rPr lang="it-IT" dirty="0"/>
              <a:t>: dominata da micascisti</a:t>
            </a:r>
          </a:p>
          <a:p>
            <a:pPr>
              <a:lnSpc>
                <a:spcPct val="150000"/>
              </a:lnSpc>
            </a:pPr>
            <a:r>
              <a:rPr lang="it-IT" b="1" dirty="0"/>
              <a:t>Morfologia</a:t>
            </a:r>
            <a:r>
              <a:rPr lang="it-IT" dirty="0"/>
              <a:t>: ampio altopiano semi-pianeggiante, con processi 	  	       </a:t>
            </a:r>
            <a:r>
              <a:rPr lang="it-IT"/>
              <a:t>periglaciali diffusi (hummocks</a:t>
            </a:r>
            <a:r>
              <a:rPr lang="it-IT" dirty="0"/>
              <a:t>, </a:t>
            </a:r>
            <a:r>
              <a:rPr lang="it-IT" dirty="0" err="1"/>
              <a:t>blockstreams</a:t>
            </a:r>
            <a:r>
              <a:rPr lang="it-IT" dirty="0"/>
              <a:t>, soliflussi)</a:t>
            </a:r>
          </a:p>
          <a:p>
            <a:pPr>
              <a:lnSpc>
                <a:spcPct val="150000"/>
              </a:lnSpc>
            </a:pPr>
            <a:r>
              <a:rPr lang="it-IT" b="1" dirty="0"/>
              <a:t>Variabilità pedologica:</a:t>
            </a:r>
            <a:r>
              <a:rPr lang="it-IT" dirty="0"/>
              <a:t> molto bassa, nonostante le differenze nella 		            copertura vegetale</a:t>
            </a:r>
          </a:p>
          <a:p>
            <a:pPr>
              <a:lnSpc>
                <a:spcPct val="150000"/>
              </a:lnSpc>
            </a:pPr>
            <a:r>
              <a:rPr lang="it-IT" sz="1750" dirty="0"/>
              <a:t>Distribuzione per copertura vegetale: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750" dirty="0"/>
              <a:t>SB 5 </a:t>
            </a:r>
            <a:r>
              <a:rPr lang="it-IT" sz="1750" dirty="0" err="1"/>
              <a:t>Podzol</a:t>
            </a:r>
            <a:endParaRPr lang="it-IT" sz="175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750" dirty="0"/>
              <a:t>INT 5 </a:t>
            </a:r>
            <a:r>
              <a:rPr lang="it-IT" sz="1750" dirty="0" err="1"/>
              <a:t>Podzol</a:t>
            </a:r>
            <a:endParaRPr lang="it-IT" sz="175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750" dirty="0"/>
              <a:t>CC 5 </a:t>
            </a:r>
            <a:r>
              <a:rPr lang="it-IT" dirty="0" err="1"/>
              <a:t>Podzol</a:t>
            </a:r>
            <a:endParaRPr lang="it-IT" dirty="0"/>
          </a:p>
        </p:txBody>
      </p:sp>
      <p:pic>
        <p:nvPicPr>
          <p:cNvPr id="21" name="Immagine 20" descr="Immagine che contiene aria aperta, natura, erba, cielo&#10;&#10;Il contenuto generato dall'IA potrebbe non essere corretto.">
            <a:extLst>
              <a:ext uri="{FF2B5EF4-FFF2-40B4-BE49-F238E27FC236}">
                <a16:creationId xmlns:a16="http://schemas.microsoft.com/office/drawing/2014/main" id="{3248977C-9C6A-C4AA-8E18-91F56AA21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1750" y="3902261"/>
            <a:ext cx="4770423" cy="21513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4E04128-CF5B-F2A6-049F-2FB1DFC32018}"/>
              </a:ext>
            </a:extLst>
          </p:cNvPr>
          <p:cNvSpPr txBox="1"/>
          <p:nvPr/>
        </p:nvSpPr>
        <p:spPr>
          <a:xfrm>
            <a:off x="0" y="659639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/>
              <a:t>29/05/25</a:t>
            </a:r>
          </a:p>
        </p:txBody>
      </p:sp>
      <p:pic>
        <p:nvPicPr>
          <p:cNvPr id="23" name="Immagine 22" descr="Immagine che contiene erba, aria aperta, pianta, terreno&#10;&#10;Descrizione generata automaticamente">
            <a:extLst>
              <a:ext uri="{FF2B5EF4-FFF2-40B4-BE49-F238E27FC236}">
                <a16:creationId xmlns:a16="http://schemas.microsoft.com/office/drawing/2014/main" id="{D43EB546-9920-48AC-3797-FEF0388438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723" y="1138535"/>
            <a:ext cx="2490343" cy="44313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7020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1021</Words>
  <Application>Microsoft Macintosh PowerPoint</Application>
  <PresentationFormat>Widescreen</PresentationFormat>
  <Paragraphs>199</Paragraphs>
  <Slides>13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Sans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Benech</dc:creator>
  <cp:lastModifiedBy>Andrea Benech</cp:lastModifiedBy>
  <cp:revision>138</cp:revision>
  <dcterms:created xsi:type="dcterms:W3CDTF">2025-05-27T09:47:33Z</dcterms:created>
  <dcterms:modified xsi:type="dcterms:W3CDTF">2025-05-28T20:16:28Z</dcterms:modified>
</cp:coreProperties>
</file>